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1" r:id="rId3"/>
  </p:sldMasterIdLst>
  <p:notesMasterIdLst>
    <p:notesMasterId r:id="rId22"/>
  </p:notesMasterIdLst>
  <p:sldIdLst>
    <p:sldId id="263" r:id="rId4"/>
    <p:sldId id="264" r:id="rId5"/>
    <p:sldId id="266" r:id="rId6"/>
    <p:sldId id="265" r:id="rId7"/>
    <p:sldId id="268" r:id="rId8"/>
    <p:sldId id="277" r:id="rId9"/>
    <p:sldId id="270" r:id="rId10"/>
    <p:sldId id="280" r:id="rId11"/>
    <p:sldId id="285" r:id="rId12"/>
    <p:sldId id="286" r:id="rId13"/>
    <p:sldId id="271" r:id="rId14"/>
    <p:sldId id="292" r:id="rId15"/>
    <p:sldId id="287" r:id="rId16"/>
    <p:sldId id="289" r:id="rId17"/>
    <p:sldId id="290" r:id="rId18"/>
    <p:sldId id="269" r:id="rId19"/>
    <p:sldId id="291" r:id="rId20"/>
    <p:sldId id="267" r:id="rId2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2B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D90328-C210-4776-B8A0-626165ACD12A}" v="3" dt="2022-05-10T13:10:36.2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42" autoAdjust="0"/>
    <p:restoredTop sz="94578" autoAdjust="0"/>
  </p:normalViewPr>
  <p:slideViewPr>
    <p:cSldViewPr showGuides="1">
      <p:cViewPr varScale="1">
        <p:scale>
          <a:sx n="98" d="100"/>
          <a:sy n="98" d="100"/>
        </p:scale>
        <p:origin x="232" y="41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27" Type="http://schemas.microsoft.com/office/2016/11/relationships/changesInfo" Target="changesInfos/changesInfo1.xml"/><Relationship Id="rId28" Type="http://schemas.microsoft.com/office/2015/10/relationships/revisionInfo" Target="revisionInfo.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nardo Battista" userId="7b9c58a8a8f4127b" providerId="LiveId" clId="{31D90328-C210-4776-B8A0-626165ACD12A}"/>
    <pc:docChg chg="undo redo custSel addSld delSld modSld sldOrd">
      <pc:chgData name="Leonardo Battista" userId="7b9c58a8a8f4127b" providerId="LiveId" clId="{31D90328-C210-4776-B8A0-626165ACD12A}" dt="2022-05-10T13:44:21.364" v="2114" actId="113"/>
      <pc:docMkLst>
        <pc:docMk/>
      </pc:docMkLst>
      <pc:sldChg chg="modSp mod">
        <pc:chgData name="Leonardo Battista" userId="7b9c58a8a8f4127b" providerId="LiveId" clId="{31D90328-C210-4776-B8A0-626165ACD12A}" dt="2022-05-10T10:46:26.299" v="20" actId="20577"/>
        <pc:sldMkLst>
          <pc:docMk/>
          <pc:sldMk cId="3085230404" sldId="263"/>
        </pc:sldMkLst>
        <pc:spChg chg="mod">
          <ac:chgData name="Leonardo Battista" userId="7b9c58a8a8f4127b" providerId="LiveId" clId="{31D90328-C210-4776-B8A0-626165ACD12A}" dt="2022-05-10T10:46:26.299" v="20" actId="20577"/>
          <ac:spMkLst>
            <pc:docMk/>
            <pc:sldMk cId="3085230404" sldId="263"/>
            <ac:spMk id="2" creationId="{00000000-0000-0000-0000-000000000000}"/>
          </ac:spMkLst>
        </pc:spChg>
      </pc:sldChg>
      <pc:sldChg chg="modSp mod">
        <pc:chgData name="Leonardo Battista" userId="7b9c58a8a8f4127b" providerId="LiveId" clId="{31D90328-C210-4776-B8A0-626165ACD12A}" dt="2022-05-10T13:00:31.505" v="1906" actId="20577"/>
        <pc:sldMkLst>
          <pc:docMk/>
          <pc:sldMk cId="1578447395" sldId="264"/>
        </pc:sldMkLst>
        <pc:spChg chg="mod">
          <ac:chgData name="Leonardo Battista" userId="7b9c58a8a8f4127b" providerId="LiveId" clId="{31D90328-C210-4776-B8A0-626165ACD12A}" dt="2022-05-10T10:50:26.460" v="275" actId="20577"/>
          <ac:spMkLst>
            <pc:docMk/>
            <pc:sldMk cId="1578447395" sldId="264"/>
            <ac:spMk id="2" creationId="{00000000-0000-0000-0000-000000000000}"/>
          </ac:spMkLst>
        </pc:spChg>
        <pc:spChg chg="mod">
          <ac:chgData name="Leonardo Battista" userId="7b9c58a8a8f4127b" providerId="LiveId" clId="{31D90328-C210-4776-B8A0-626165ACD12A}" dt="2022-05-10T13:00:31.505" v="1906" actId="20577"/>
          <ac:spMkLst>
            <pc:docMk/>
            <pc:sldMk cId="1578447395" sldId="264"/>
            <ac:spMk id="3" creationId="{00000000-0000-0000-0000-000000000000}"/>
          </ac:spMkLst>
        </pc:spChg>
      </pc:sldChg>
      <pc:sldChg chg="modSp mod">
        <pc:chgData name="Leonardo Battista" userId="7b9c58a8a8f4127b" providerId="LiveId" clId="{31D90328-C210-4776-B8A0-626165ACD12A}" dt="2022-05-10T11:00:13.900" v="632" actId="14100"/>
        <pc:sldMkLst>
          <pc:docMk/>
          <pc:sldMk cId="1979329062" sldId="265"/>
        </pc:sldMkLst>
        <pc:spChg chg="mod">
          <ac:chgData name="Leonardo Battista" userId="7b9c58a8a8f4127b" providerId="LiveId" clId="{31D90328-C210-4776-B8A0-626165ACD12A}" dt="2022-05-10T10:53:55.537" v="354" actId="20577"/>
          <ac:spMkLst>
            <pc:docMk/>
            <pc:sldMk cId="1979329062" sldId="265"/>
            <ac:spMk id="2" creationId="{00000000-0000-0000-0000-000000000000}"/>
          </ac:spMkLst>
        </pc:spChg>
        <pc:spChg chg="mod">
          <ac:chgData name="Leonardo Battista" userId="7b9c58a8a8f4127b" providerId="LiveId" clId="{31D90328-C210-4776-B8A0-626165ACD12A}" dt="2022-05-10T11:00:13.900" v="632" actId="14100"/>
          <ac:spMkLst>
            <pc:docMk/>
            <pc:sldMk cId="1979329062" sldId="265"/>
            <ac:spMk id="3" creationId="{00000000-0000-0000-0000-000000000000}"/>
          </ac:spMkLst>
        </pc:spChg>
      </pc:sldChg>
      <pc:sldChg chg="addSp delSp modSp mod ord modAnim">
        <pc:chgData name="Leonardo Battista" userId="7b9c58a8a8f4127b" providerId="LiveId" clId="{31D90328-C210-4776-B8A0-626165ACD12A}" dt="2022-05-10T10:57:40.644" v="627" actId="14100"/>
        <pc:sldMkLst>
          <pc:docMk/>
          <pc:sldMk cId="3696729015" sldId="266"/>
        </pc:sldMkLst>
        <pc:spChg chg="mod">
          <ac:chgData name="Leonardo Battista" userId="7b9c58a8a8f4127b" providerId="LiveId" clId="{31D90328-C210-4776-B8A0-626165ACD12A}" dt="2022-05-10T10:56:55.028" v="621" actId="20577"/>
          <ac:spMkLst>
            <pc:docMk/>
            <pc:sldMk cId="3696729015" sldId="266"/>
            <ac:spMk id="2" creationId="{00000000-0000-0000-0000-000000000000}"/>
          </ac:spMkLst>
        </pc:spChg>
        <pc:spChg chg="del mod">
          <ac:chgData name="Leonardo Battista" userId="7b9c58a8a8f4127b" providerId="LiveId" clId="{31D90328-C210-4776-B8A0-626165ACD12A}" dt="2022-05-10T10:57:34.367" v="624" actId="478"/>
          <ac:spMkLst>
            <pc:docMk/>
            <pc:sldMk cId="3696729015" sldId="266"/>
            <ac:spMk id="3" creationId="{00000000-0000-0000-0000-000000000000}"/>
          </ac:spMkLst>
        </pc:spChg>
        <pc:picChg chg="add mod">
          <ac:chgData name="Leonardo Battista" userId="7b9c58a8a8f4127b" providerId="LiveId" clId="{31D90328-C210-4776-B8A0-626165ACD12A}" dt="2022-05-10T10:57:40.644" v="627" actId="14100"/>
          <ac:picMkLst>
            <pc:docMk/>
            <pc:sldMk cId="3696729015" sldId="266"/>
            <ac:picMk id="4" creationId="{6648FE46-A747-8639-14AD-758703E3F8BF}"/>
          </ac:picMkLst>
        </pc:picChg>
      </pc:sldChg>
      <pc:sldChg chg="modSp mod">
        <pc:chgData name="Leonardo Battista" userId="7b9c58a8a8f4127b" providerId="LiveId" clId="{31D90328-C210-4776-B8A0-626165ACD12A}" dt="2022-05-10T11:07:37.296" v="790" actId="20577"/>
        <pc:sldMkLst>
          <pc:docMk/>
          <pc:sldMk cId="1959380612" sldId="268"/>
        </pc:sldMkLst>
        <pc:spChg chg="mod">
          <ac:chgData name="Leonardo Battista" userId="7b9c58a8a8f4127b" providerId="LiveId" clId="{31D90328-C210-4776-B8A0-626165ACD12A}" dt="2022-05-10T11:01:48.741" v="685" actId="20577"/>
          <ac:spMkLst>
            <pc:docMk/>
            <pc:sldMk cId="1959380612" sldId="268"/>
            <ac:spMk id="2" creationId="{00000000-0000-0000-0000-000000000000}"/>
          </ac:spMkLst>
        </pc:spChg>
        <pc:spChg chg="mod">
          <ac:chgData name="Leonardo Battista" userId="7b9c58a8a8f4127b" providerId="LiveId" clId="{31D90328-C210-4776-B8A0-626165ACD12A}" dt="2022-05-10T11:07:37.296" v="790" actId="20577"/>
          <ac:spMkLst>
            <pc:docMk/>
            <pc:sldMk cId="1959380612" sldId="268"/>
            <ac:spMk id="3" creationId="{00000000-0000-0000-0000-000000000000}"/>
          </ac:spMkLst>
        </pc:spChg>
      </pc:sldChg>
      <pc:sldChg chg="modSp mod">
        <pc:chgData name="Leonardo Battista" userId="7b9c58a8a8f4127b" providerId="LiveId" clId="{31D90328-C210-4776-B8A0-626165ACD12A}" dt="2022-05-10T12:45:55.750" v="1157" actId="6549"/>
        <pc:sldMkLst>
          <pc:docMk/>
          <pc:sldMk cId="4252153969" sldId="269"/>
        </pc:sldMkLst>
        <pc:spChg chg="mod">
          <ac:chgData name="Leonardo Battista" userId="7b9c58a8a8f4127b" providerId="LiveId" clId="{31D90328-C210-4776-B8A0-626165ACD12A}" dt="2022-05-10T12:35:03.495" v="1046" actId="20577"/>
          <ac:spMkLst>
            <pc:docMk/>
            <pc:sldMk cId="4252153969" sldId="269"/>
            <ac:spMk id="2" creationId="{00000000-0000-0000-0000-000000000000}"/>
          </ac:spMkLst>
        </pc:spChg>
        <pc:spChg chg="mod">
          <ac:chgData name="Leonardo Battista" userId="7b9c58a8a8f4127b" providerId="LiveId" clId="{31D90328-C210-4776-B8A0-626165ACD12A}" dt="2022-05-10T12:45:55.750" v="1157" actId="6549"/>
          <ac:spMkLst>
            <pc:docMk/>
            <pc:sldMk cId="4252153969" sldId="269"/>
            <ac:spMk id="3" creationId="{00000000-0000-0000-0000-000000000000}"/>
          </ac:spMkLst>
        </pc:spChg>
      </pc:sldChg>
      <pc:sldChg chg="modSp mod">
        <pc:chgData name="Leonardo Battista" userId="7b9c58a8a8f4127b" providerId="LiveId" clId="{31D90328-C210-4776-B8A0-626165ACD12A}" dt="2022-05-10T12:47:01.814" v="1252"/>
        <pc:sldMkLst>
          <pc:docMk/>
          <pc:sldMk cId="1005507640" sldId="270"/>
        </pc:sldMkLst>
        <pc:spChg chg="mod">
          <ac:chgData name="Leonardo Battista" userId="7b9c58a8a8f4127b" providerId="LiveId" clId="{31D90328-C210-4776-B8A0-626165ACD12A}" dt="2022-05-10T12:44:40.799" v="1139" actId="20577"/>
          <ac:spMkLst>
            <pc:docMk/>
            <pc:sldMk cId="1005507640" sldId="270"/>
            <ac:spMk id="2" creationId="{00000000-0000-0000-0000-000000000000}"/>
          </ac:spMkLst>
        </pc:spChg>
        <pc:spChg chg="mod">
          <ac:chgData name="Leonardo Battista" userId="7b9c58a8a8f4127b" providerId="LiveId" clId="{31D90328-C210-4776-B8A0-626165ACD12A}" dt="2022-05-10T12:47:01.814" v="1252"/>
          <ac:spMkLst>
            <pc:docMk/>
            <pc:sldMk cId="1005507640" sldId="270"/>
            <ac:spMk id="3" creationId="{00000000-0000-0000-0000-000000000000}"/>
          </ac:spMkLst>
        </pc:spChg>
      </pc:sldChg>
      <pc:sldChg chg="modSp mod">
        <pc:chgData name="Leonardo Battista" userId="7b9c58a8a8f4127b" providerId="LiveId" clId="{31D90328-C210-4776-B8A0-626165ACD12A}" dt="2022-05-10T13:44:21.364" v="2114" actId="113"/>
        <pc:sldMkLst>
          <pc:docMk/>
          <pc:sldMk cId="1615120003" sldId="271"/>
        </pc:sldMkLst>
        <pc:spChg chg="mod">
          <ac:chgData name="Leonardo Battista" userId="7b9c58a8a8f4127b" providerId="LiveId" clId="{31D90328-C210-4776-B8A0-626165ACD12A}" dt="2022-05-10T12:51:51.459" v="1443" actId="20577"/>
          <ac:spMkLst>
            <pc:docMk/>
            <pc:sldMk cId="1615120003" sldId="271"/>
            <ac:spMk id="2" creationId="{00000000-0000-0000-0000-000000000000}"/>
          </ac:spMkLst>
        </pc:spChg>
        <pc:spChg chg="mod">
          <ac:chgData name="Leonardo Battista" userId="7b9c58a8a8f4127b" providerId="LiveId" clId="{31D90328-C210-4776-B8A0-626165ACD12A}" dt="2022-05-10T13:44:21.364" v="2114" actId="113"/>
          <ac:spMkLst>
            <pc:docMk/>
            <pc:sldMk cId="1615120003" sldId="271"/>
            <ac:spMk id="3" creationId="{00000000-0000-0000-0000-000000000000}"/>
          </ac:spMkLst>
        </pc:spChg>
      </pc:sldChg>
      <pc:sldChg chg="del">
        <pc:chgData name="Leonardo Battista" userId="7b9c58a8a8f4127b" providerId="LiveId" clId="{31D90328-C210-4776-B8A0-626165ACD12A}" dt="2022-05-10T12:59:54.659" v="1866" actId="47"/>
        <pc:sldMkLst>
          <pc:docMk/>
          <pc:sldMk cId="457247274" sldId="272"/>
        </pc:sldMkLst>
      </pc:sldChg>
      <pc:sldChg chg="del">
        <pc:chgData name="Leonardo Battista" userId="7b9c58a8a8f4127b" providerId="LiveId" clId="{31D90328-C210-4776-B8A0-626165ACD12A}" dt="2022-05-10T12:59:54.830" v="1867" actId="47"/>
        <pc:sldMkLst>
          <pc:docMk/>
          <pc:sldMk cId="3902179214" sldId="273"/>
        </pc:sldMkLst>
      </pc:sldChg>
      <pc:sldChg chg="del">
        <pc:chgData name="Leonardo Battista" userId="7b9c58a8a8f4127b" providerId="LiveId" clId="{31D90328-C210-4776-B8A0-626165ACD12A}" dt="2022-05-10T12:59:55.015" v="1868" actId="47"/>
        <pc:sldMkLst>
          <pc:docMk/>
          <pc:sldMk cId="3399284962" sldId="274"/>
        </pc:sldMkLst>
      </pc:sldChg>
      <pc:sldChg chg="del">
        <pc:chgData name="Leonardo Battista" userId="7b9c58a8a8f4127b" providerId="LiveId" clId="{31D90328-C210-4776-B8A0-626165ACD12A}" dt="2022-05-10T12:59:55.739" v="1869" actId="47"/>
        <pc:sldMkLst>
          <pc:docMk/>
          <pc:sldMk cId="2841250767" sldId="275"/>
        </pc:sldMkLst>
      </pc:sldChg>
      <pc:sldChg chg="del">
        <pc:chgData name="Leonardo Battista" userId="7b9c58a8a8f4127b" providerId="LiveId" clId="{31D90328-C210-4776-B8A0-626165ACD12A}" dt="2022-05-10T12:59:56.125" v="1870" actId="47"/>
        <pc:sldMkLst>
          <pc:docMk/>
          <pc:sldMk cId="4200172280" sldId="276"/>
        </pc:sldMkLst>
      </pc:sldChg>
      <pc:sldChg chg="addSp delSp modSp mod">
        <pc:chgData name="Leonardo Battista" userId="7b9c58a8a8f4127b" providerId="LiveId" clId="{31D90328-C210-4776-B8A0-626165ACD12A}" dt="2022-05-10T12:47:16.484" v="1253" actId="1076"/>
        <pc:sldMkLst>
          <pc:docMk/>
          <pc:sldMk cId="3709396341" sldId="277"/>
        </pc:sldMkLst>
        <pc:spChg chg="mod">
          <ac:chgData name="Leonardo Battista" userId="7b9c58a8a8f4127b" providerId="LiveId" clId="{31D90328-C210-4776-B8A0-626165ACD12A}" dt="2022-05-10T12:44:08.884" v="1099" actId="1076"/>
          <ac:spMkLst>
            <pc:docMk/>
            <pc:sldMk cId="3709396341" sldId="277"/>
            <ac:spMk id="2" creationId="{00000000-0000-0000-0000-000000000000}"/>
          </ac:spMkLst>
        </pc:spChg>
        <pc:spChg chg="add mod">
          <ac:chgData name="Leonardo Battista" userId="7b9c58a8a8f4127b" providerId="LiveId" clId="{31D90328-C210-4776-B8A0-626165ACD12A}" dt="2022-05-10T12:47:16.484" v="1253" actId="1076"/>
          <ac:spMkLst>
            <pc:docMk/>
            <pc:sldMk cId="3709396341" sldId="277"/>
            <ac:spMk id="6" creationId="{171F5C72-E4C3-15AA-526B-62B9B40DDA98}"/>
          </ac:spMkLst>
        </pc:spChg>
        <pc:picChg chg="del">
          <ac:chgData name="Leonardo Battista" userId="7b9c58a8a8f4127b" providerId="LiveId" clId="{31D90328-C210-4776-B8A0-626165ACD12A}" dt="2022-05-10T12:35:25.138" v="1069" actId="478"/>
          <ac:picMkLst>
            <pc:docMk/>
            <pc:sldMk cId="3709396341" sldId="277"/>
            <ac:picMk id="5" creationId="{6D4AFBC2-93DB-42A8-27B1-21514436FC0B}"/>
          </ac:picMkLst>
        </pc:picChg>
      </pc:sldChg>
      <pc:sldChg chg="del">
        <pc:chgData name="Leonardo Battista" userId="7b9c58a8a8f4127b" providerId="LiveId" clId="{31D90328-C210-4776-B8A0-626165ACD12A}" dt="2022-05-10T12:59:57.055" v="1872" actId="47"/>
        <pc:sldMkLst>
          <pc:docMk/>
          <pc:sldMk cId="3069949477" sldId="278"/>
        </pc:sldMkLst>
      </pc:sldChg>
      <pc:sldChg chg="del">
        <pc:chgData name="Leonardo Battista" userId="7b9c58a8a8f4127b" providerId="LiveId" clId="{31D90328-C210-4776-B8A0-626165ACD12A}" dt="2022-05-10T12:59:56.629" v="1871" actId="47"/>
        <pc:sldMkLst>
          <pc:docMk/>
          <pc:sldMk cId="3547530671" sldId="279"/>
        </pc:sldMkLst>
      </pc:sldChg>
      <pc:sldChg chg="modSp mod">
        <pc:chgData name="Leonardo Battista" userId="7b9c58a8a8f4127b" providerId="LiveId" clId="{31D90328-C210-4776-B8A0-626165ACD12A}" dt="2022-05-10T12:48:28.220" v="1293" actId="113"/>
        <pc:sldMkLst>
          <pc:docMk/>
          <pc:sldMk cId="1278862639" sldId="280"/>
        </pc:sldMkLst>
        <pc:spChg chg="mod">
          <ac:chgData name="Leonardo Battista" userId="7b9c58a8a8f4127b" providerId="LiveId" clId="{31D90328-C210-4776-B8A0-626165ACD12A}" dt="2022-05-10T12:47:31.226" v="1279" actId="20577"/>
          <ac:spMkLst>
            <pc:docMk/>
            <pc:sldMk cId="1278862639" sldId="280"/>
            <ac:spMk id="2" creationId="{4FA506A2-1E99-B931-20C0-030DFEEA7E75}"/>
          </ac:spMkLst>
        </pc:spChg>
        <pc:spChg chg="mod">
          <ac:chgData name="Leonardo Battista" userId="7b9c58a8a8f4127b" providerId="LiveId" clId="{31D90328-C210-4776-B8A0-626165ACD12A}" dt="2022-05-10T12:48:28.220" v="1293" actId="113"/>
          <ac:spMkLst>
            <pc:docMk/>
            <pc:sldMk cId="1278862639" sldId="280"/>
            <ac:spMk id="3" creationId="{CF54B16E-01F2-902D-ECDF-7658BD4E626E}"/>
          </ac:spMkLst>
        </pc:spChg>
      </pc:sldChg>
      <pc:sldChg chg="del">
        <pc:chgData name="Leonardo Battista" userId="7b9c58a8a8f4127b" providerId="LiveId" clId="{31D90328-C210-4776-B8A0-626165ACD12A}" dt="2022-05-10T12:59:57.721" v="1873" actId="47"/>
        <pc:sldMkLst>
          <pc:docMk/>
          <pc:sldMk cId="810095527" sldId="281"/>
        </pc:sldMkLst>
      </pc:sldChg>
      <pc:sldChg chg="del">
        <pc:chgData name="Leonardo Battista" userId="7b9c58a8a8f4127b" providerId="LiveId" clId="{31D90328-C210-4776-B8A0-626165ACD12A}" dt="2022-05-10T12:59:58.237" v="1874" actId="47"/>
        <pc:sldMkLst>
          <pc:docMk/>
          <pc:sldMk cId="3654303839" sldId="282"/>
        </pc:sldMkLst>
      </pc:sldChg>
      <pc:sldChg chg="del">
        <pc:chgData name="Leonardo Battista" userId="7b9c58a8a8f4127b" providerId="LiveId" clId="{31D90328-C210-4776-B8A0-626165ACD12A}" dt="2022-05-10T12:59:58.699" v="1875" actId="47"/>
        <pc:sldMkLst>
          <pc:docMk/>
          <pc:sldMk cId="996070118" sldId="283"/>
        </pc:sldMkLst>
      </pc:sldChg>
      <pc:sldChg chg="del">
        <pc:chgData name="Leonardo Battista" userId="7b9c58a8a8f4127b" providerId="LiveId" clId="{31D90328-C210-4776-B8A0-626165ACD12A}" dt="2022-05-10T12:59:59.333" v="1876" actId="47"/>
        <pc:sldMkLst>
          <pc:docMk/>
          <pc:sldMk cId="537077457" sldId="284"/>
        </pc:sldMkLst>
      </pc:sldChg>
      <pc:sldChg chg="modSp mod">
        <pc:chgData name="Leonardo Battista" userId="7b9c58a8a8f4127b" providerId="LiveId" clId="{31D90328-C210-4776-B8A0-626165ACD12A}" dt="2022-05-10T12:51:17.294" v="1410" actId="20577"/>
        <pc:sldMkLst>
          <pc:docMk/>
          <pc:sldMk cId="2166387293" sldId="285"/>
        </pc:sldMkLst>
        <pc:spChg chg="mod">
          <ac:chgData name="Leonardo Battista" userId="7b9c58a8a8f4127b" providerId="LiveId" clId="{31D90328-C210-4776-B8A0-626165ACD12A}" dt="2022-05-10T12:49:03.368" v="1359" actId="20577"/>
          <ac:spMkLst>
            <pc:docMk/>
            <pc:sldMk cId="2166387293" sldId="285"/>
            <ac:spMk id="2" creationId="{7F3A668B-1F45-B4B2-1093-DEA9A4581EF5}"/>
          </ac:spMkLst>
        </pc:spChg>
        <pc:spChg chg="mod">
          <ac:chgData name="Leonardo Battista" userId="7b9c58a8a8f4127b" providerId="LiveId" clId="{31D90328-C210-4776-B8A0-626165ACD12A}" dt="2022-05-10T12:51:17.294" v="1410" actId="20577"/>
          <ac:spMkLst>
            <pc:docMk/>
            <pc:sldMk cId="2166387293" sldId="285"/>
            <ac:spMk id="3" creationId="{EFCA3DED-9071-4884-F523-A96B347468B4}"/>
          </ac:spMkLst>
        </pc:spChg>
      </pc:sldChg>
      <pc:sldChg chg="add ord">
        <pc:chgData name="Leonardo Battista" userId="7b9c58a8a8f4127b" providerId="LiveId" clId="{31D90328-C210-4776-B8A0-626165ACD12A}" dt="2022-05-10T12:59:50.038" v="1865"/>
        <pc:sldMkLst>
          <pc:docMk/>
          <pc:sldMk cId="2449903948" sldId="286"/>
        </pc:sldMkLst>
      </pc:sldChg>
      <pc:sldChg chg="modSp new mod">
        <pc:chgData name="Leonardo Battista" userId="7b9c58a8a8f4127b" providerId="LiveId" clId="{31D90328-C210-4776-B8A0-626165ACD12A}" dt="2022-05-10T13:14:05.531" v="1931" actId="20577"/>
        <pc:sldMkLst>
          <pc:docMk/>
          <pc:sldMk cId="2860809448" sldId="287"/>
        </pc:sldMkLst>
        <pc:spChg chg="mod">
          <ac:chgData name="Leonardo Battista" userId="7b9c58a8a8f4127b" providerId="LiveId" clId="{31D90328-C210-4776-B8A0-626165ACD12A}" dt="2022-05-10T13:00:22.730" v="1902"/>
          <ac:spMkLst>
            <pc:docMk/>
            <pc:sldMk cId="2860809448" sldId="287"/>
            <ac:spMk id="2" creationId="{D49D0576-7741-2FA3-A2F5-F3E2CA126218}"/>
          </ac:spMkLst>
        </pc:spChg>
        <pc:spChg chg="mod">
          <ac:chgData name="Leonardo Battista" userId="7b9c58a8a8f4127b" providerId="LiveId" clId="{31D90328-C210-4776-B8A0-626165ACD12A}" dt="2022-05-10T13:14:05.531" v="1931" actId="20577"/>
          <ac:spMkLst>
            <pc:docMk/>
            <pc:sldMk cId="2860809448" sldId="287"/>
            <ac:spMk id="3" creationId="{04ADB245-FBFE-5BFD-26E3-B09AFB672572}"/>
          </ac:spMkLst>
        </pc:spChg>
      </pc:sldChg>
      <pc:sldChg chg="new del">
        <pc:chgData name="Leonardo Battista" userId="7b9c58a8a8f4127b" providerId="LiveId" clId="{31D90328-C210-4776-B8A0-626165ACD12A}" dt="2022-05-10T13:12:35.770" v="1929" actId="47"/>
        <pc:sldMkLst>
          <pc:docMk/>
          <pc:sldMk cId="624144374" sldId="288"/>
        </pc:sldMkLst>
      </pc:sldChg>
      <pc:sldChg chg="new del">
        <pc:chgData name="Leonardo Battista" userId="7b9c58a8a8f4127b" providerId="LiveId" clId="{31D90328-C210-4776-B8A0-626165ACD12A}" dt="2022-05-10T13:43:59.461" v="2110" actId="2696"/>
        <pc:sldMkLst>
          <pc:docMk/>
          <pc:sldMk cId="2476623692" sldId="288"/>
        </pc:sldMkLst>
      </pc:sldChg>
      <pc:sldChg chg="modSp add mod">
        <pc:chgData name="Leonardo Battista" userId="7b9c58a8a8f4127b" providerId="LiveId" clId="{31D90328-C210-4776-B8A0-626165ACD12A}" dt="2022-05-10T13:43:55.299" v="2109" actId="113"/>
        <pc:sldMkLst>
          <pc:docMk/>
          <pc:sldMk cId="3779008932" sldId="289"/>
        </pc:sldMkLst>
        <pc:spChg chg="mod">
          <ac:chgData name="Leonardo Battista" userId="7b9c58a8a8f4127b" providerId="LiveId" clId="{31D90328-C210-4776-B8A0-626165ACD12A}" dt="2022-05-10T13:43:55.299" v="2109" actId="113"/>
          <ac:spMkLst>
            <pc:docMk/>
            <pc:sldMk cId="3779008932" sldId="289"/>
            <ac:spMk id="3" creationId="{04ADB245-FBFE-5BFD-26E3-B09AFB67257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A63091-ADCB-A444-916F-4EA8DBB79694}" type="datetimeFigureOut">
              <a:rPr lang="it-IT" smtClean="0"/>
              <a:t>28/11/22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3E7ACA-4B00-E240-A747-1EFDEB26E34D}" type="slidenum">
              <a:rPr lang="it-IT" smtClean="0"/>
              <a:t>‹n.›</a:t>
            </a:fld>
            <a:endParaRPr lang="it-IT"/>
          </a:p>
        </p:txBody>
      </p:sp>
    </p:spTree>
    <p:extLst>
      <p:ext uri="{BB962C8B-B14F-4D97-AF65-F5344CB8AC3E}">
        <p14:creationId xmlns:p14="http://schemas.microsoft.com/office/powerpoint/2010/main" val="453496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COPERTINA">
    <p:spTree>
      <p:nvGrpSpPr>
        <p:cNvPr id="1" name=""/>
        <p:cNvGrpSpPr/>
        <p:nvPr/>
      </p:nvGrpSpPr>
      <p:grpSpPr>
        <a:xfrm>
          <a:off x="0" y="0"/>
          <a:ext cx="0" cy="0"/>
          <a:chOff x="0" y="0"/>
          <a:chExt cx="0" cy="0"/>
        </a:xfrm>
      </p:grpSpPr>
      <p:sp>
        <p:nvSpPr>
          <p:cNvPr id="3" name="Segnaposto testo 2"/>
          <p:cNvSpPr>
            <a:spLocks noGrp="1"/>
          </p:cNvSpPr>
          <p:nvPr>
            <p:ph type="body" sz="quarter" idx="10" hasCustomPrompt="1"/>
          </p:nvPr>
        </p:nvSpPr>
        <p:spPr>
          <a:xfrm>
            <a:off x="4751851" y="548680"/>
            <a:ext cx="6913364" cy="4536504"/>
          </a:xfrm>
          <a:prstGeom prst="rect">
            <a:avLst/>
          </a:prstGeom>
        </p:spPr>
        <p:txBody>
          <a:bodyPr anchor="ctr" anchorCtr="0"/>
          <a:lstStyle>
            <a:lvl1pPr marL="0" indent="0">
              <a:buNone/>
              <a:defRPr sz="3600" b="1">
                <a:solidFill>
                  <a:schemeClr val="tx1">
                    <a:lumMod val="65000"/>
                    <a:lumOff val="35000"/>
                  </a:schemeClr>
                </a:solidFill>
                <a:latin typeface="Century Gothic" panose="020B0502020202020204" pitchFamily="34" charset="0"/>
              </a:defRPr>
            </a:lvl1pPr>
          </a:lstStyle>
          <a:p>
            <a:pPr lvl="0"/>
            <a:r>
              <a:rPr lang="it-IT" dirty="0"/>
              <a:t>Fare clic per inserire </a:t>
            </a:r>
          </a:p>
          <a:p>
            <a:pPr lvl="0"/>
            <a:r>
              <a:rPr lang="it-IT" dirty="0"/>
              <a:t>il titolo della presentazione</a:t>
            </a:r>
          </a:p>
        </p:txBody>
      </p:sp>
      <p:sp>
        <p:nvSpPr>
          <p:cNvPr id="6" name="Segnaposto testo 5"/>
          <p:cNvSpPr>
            <a:spLocks noGrp="1"/>
          </p:cNvSpPr>
          <p:nvPr>
            <p:ph type="body" sz="quarter" idx="11" hasCustomPrompt="1"/>
          </p:nvPr>
        </p:nvSpPr>
        <p:spPr>
          <a:xfrm>
            <a:off x="4751917" y="5379814"/>
            <a:ext cx="7008283" cy="425450"/>
          </a:xfrm>
          <a:prstGeom prst="rect">
            <a:avLst/>
          </a:prstGeom>
        </p:spPr>
        <p:txBody>
          <a:bodyPr/>
          <a:lstStyle>
            <a:lvl1pPr marL="0" indent="0">
              <a:buNone/>
              <a:defRPr sz="2400" b="1">
                <a:solidFill>
                  <a:schemeClr val="tx1">
                    <a:lumMod val="65000"/>
                    <a:lumOff val="35000"/>
                  </a:schemeClr>
                </a:solidFill>
                <a:latin typeface="Century Gothic" panose="020B0502020202020204" pitchFamily="34" charset="0"/>
              </a:defRPr>
            </a:lvl1pPr>
          </a:lstStyle>
          <a:p>
            <a:pPr lvl="0"/>
            <a:r>
              <a:rPr lang="it-IT" dirty="0"/>
              <a:t>Nome Cognome</a:t>
            </a:r>
          </a:p>
        </p:txBody>
      </p:sp>
      <p:sp>
        <p:nvSpPr>
          <p:cNvPr id="8" name="Segnaposto testo 7"/>
          <p:cNvSpPr>
            <a:spLocks noGrp="1"/>
          </p:cNvSpPr>
          <p:nvPr>
            <p:ph type="body" sz="quarter" idx="12" hasCustomPrompt="1"/>
          </p:nvPr>
        </p:nvSpPr>
        <p:spPr>
          <a:xfrm>
            <a:off x="4751919" y="5877942"/>
            <a:ext cx="7105649" cy="791418"/>
          </a:xfrm>
          <a:prstGeom prst="rect">
            <a:avLst/>
          </a:prstGeom>
        </p:spPr>
        <p:txBody>
          <a:bodyPr/>
          <a:lstStyle>
            <a:lvl1pPr marL="0" indent="0">
              <a:buNone/>
              <a:defRPr sz="2000" baseline="0">
                <a:solidFill>
                  <a:schemeClr val="tx1">
                    <a:lumMod val="65000"/>
                    <a:lumOff val="35000"/>
                  </a:schemeClr>
                </a:solidFill>
                <a:latin typeface="Century Gothic" panose="020B0502020202020204" pitchFamily="34" charset="0"/>
              </a:defRPr>
            </a:lvl1pPr>
          </a:lstStyle>
          <a:p>
            <a:pPr lvl="0"/>
            <a:r>
              <a:rPr lang="it-IT" dirty="0"/>
              <a:t>Dipartimento/Struttura </a:t>
            </a:r>
            <a:r>
              <a:rPr lang="it-IT" dirty="0" err="1"/>
              <a:t>xxxxxx</a:t>
            </a:r>
            <a:r>
              <a:rPr lang="it-IT" dirty="0"/>
              <a:t> </a:t>
            </a:r>
            <a:r>
              <a:rPr lang="it-IT" dirty="0" err="1"/>
              <a:t>xxxxxxxxxxxx</a:t>
            </a:r>
            <a:r>
              <a:rPr lang="it-IT" dirty="0"/>
              <a:t> </a:t>
            </a:r>
            <a:r>
              <a:rPr lang="it-IT" dirty="0" err="1"/>
              <a:t>xxxxxxxx</a:t>
            </a:r>
            <a:r>
              <a:rPr lang="it-IT" dirty="0"/>
              <a:t> </a:t>
            </a:r>
            <a:r>
              <a:rPr lang="it-IT" dirty="0" err="1"/>
              <a:t>xxxxx</a:t>
            </a:r>
            <a:r>
              <a:rPr lang="it-IT" dirty="0"/>
              <a:t> </a:t>
            </a:r>
            <a:r>
              <a:rPr lang="it-IT" dirty="0" err="1"/>
              <a:t>xxxxxxxxxxxxxxxxxxx</a:t>
            </a:r>
            <a:r>
              <a:rPr lang="it-IT" dirty="0"/>
              <a:t> </a:t>
            </a:r>
            <a:r>
              <a:rPr lang="it-IT" dirty="0" err="1"/>
              <a:t>xxxxx</a:t>
            </a:r>
            <a:endParaRPr lang="it-IT" dirty="0"/>
          </a:p>
        </p:txBody>
      </p:sp>
    </p:spTree>
    <p:extLst>
      <p:ext uri="{BB962C8B-B14F-4D97-AF65-F5344CB8AC3E}">
        <p14:creationId xmlns:p14="http://schemas.microsoft.com/office/powerpoint/2010/main" val="256672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527052" y="1412878"/>
            <a:ext cx="11233149"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10" name="Segnaposto testo 9"/>
          <p:cNvSpPr>
            <a:spLocks noGrp="1"/>
          </p:cNvSpPr>
          <p:nvPr>
            <p:ph type="body" sz="quarter" idx="12" hasCustomPrompt="1"/>
          </p:nvPr>
        </p:nvSpPr>
        <p:spPr>
          <a:xfrm>
            <a:off x="527052" y="1989138"/>
            <a:ext cx="11233149" cy="3744118"/>
          </a:xfrm>
          <a:prstGeom prst="rect">
            <a:avLst/>
          </a:prstGeom>
        </p:spPr>
        <p:txBody>
          <a:bodyPr/>
          <a:lstStyle>
            <a:lvl1pPr marL="285750" indent="-285750">
              <a:buFont typeface="Wingdings" panose="05000000000000000000" pitchFamily="2" charset="2"/>
              <a:buChar char="§"/>
              <a:defRPr sz="1800" baseline="0">
                <a:latin typeface="Century Gothic" panose="020B0502020202020204" pitchFamily="34" charset="0"/>
              </a:defRPr>
            </a:lvl1pPr>
            <a:lvl2pPr marL="742950" indent="-285750">
              <a:buFont typeface="Wingdings" panose="05000000000000000000" pitchFamily="2" charset="2"/>
              <a:buChar char="§"/>
              <a:defRPr sz="1800">
                <a:latin typeface="Century Gothic" panose="020B0502020202020204" pitchFamily="34" charset="0"/>
              </a:defRPr>
            </a:lvl2pPr>
          </a:lstStyle>
          <a:p>
            <a:pPr lvl="1"/>
            <a:r>
              <a:rPr lang="it-IT" dirty="0"/>
              <a:t>Fare clic per modificare il punto elenco uno</a:t>
            </a:r>
          </a:p>
          <a:p>
            <a:pPr lvl="1"/>
            <a:r>
              <a:rPr lang="it-IT" dirty="0"/>
              <a:t>Fare clic per modificare il punto elenco due</a:t>
            </a:r>
          </a:p>
          <a:p>
            <a:pPr lvl="1"/>
            <a:r>
              <a:rPr lang="it-IT" dirty="0"/>
              <a:t>Fare clic per modificare il punto elenco tre</a:t>
            </a:r>
          </a:p>
          <a:p>
            <a:pPr lvl="1"/>
            <a:r>
              <a:rPr lang="it-IT" dirty="0"/>
              <a:t>Fare clic per modificare il punto elenco quattro</a:t>
            </a:r>
          </a:p>
        </p:txBody>
      </p:sp>
      <p:sp>
        <p:nvSpPr>
          <p:cNvPr id="16" name="Segnaposto testo 7"/>
          <p:cNvSpPr>
            <a:spLocks noGrp="1"/>
          </p:cNvSpPr>
          <p:nvPr>
            <p:ph type="body" sz="quarter" idx="10" hasCustomPrompt="1"/>
          </p:nvPr>
        </p:nvSpPr>
        <p:spPr>
          <a:xfrm>
            <a:off x="527052" y="476676"/>
            <a:ext cx="11233149"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0438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527052" y="476676"/>
            <a:ext cx="11233149"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
        <p:nvSpPr>
          <p:cNvPr id="9" name="Segnaposto testo 7"/>
          <p:cNvSpPr>
            <a:spLocks noGrp="1"/>
          </p:cNvSpPr>
          <p:nvPr>
            <p:ph type="body" sz="quarter" idx="11" hasCustomPrompt="1"/>
          </p:nvPr>
        </p:nvSpPr>
        <p:spPr>
          <a:xfrm>
            <a:off x="527052" y="1412875"/>
            <a:ext cx="11233149" cy="4320381"/>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Tree>
    <p:extLst>
      <p:ext uri="{BB962C8B-B14F-4D97-AF65-F5344CB8AC3E}">
        <p14:creationId xmlns:p14="http://schemas.microsoft.com/office/powerpoint/2010/main" val="34181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911027" y="2781300"/>
            <a:ext cx="10369551" cy="2879948"/>
          </a:xfrm>
          <a:prstGeom prst="rect">
            <a:avLst/>
          </a:prstGeom>
        </p:spPr>
        <p:txBody>
          <a:bodyPr/>
          <a:lstStyle>
            <a:lvl1pPr marL="0" indent="0">
              <a:buNone/>
              <a:defRPr sz="1800" baseline="0">
                <a:latin typeface="Century Gothic" panose="020B0502020202020204" pitchFamily="34" charset="0"/>
              </a:defRPr>
            </a:lvl1pPr>
          </a:lstStyle>
          <a:p>
            <a:r>
              <a:rPr lang="it-IT" dirty="0"/>
              <a:t>Fare clic sull’icona per inserire un grafico</a:t>
            </a:r>
          </a:p>
        </p:txBody>
      </p:sp>
      <p:sp>
        <p:nvSpPr>
          <p:cNvPr id="11" name="Segnaposto testo 7"/>
          <p:cNvSpPr>
            <a:spLocks noGrp="1"/>
          </p:cNvSpPr>
          <p:nvPr>
            <p:ph type="body" sz="quarter" idx="12" hasCustomPrompt="1"/>
          </p:nvPr>
        </p:nvSpPr>
        <p:spPr>
          <a:xfrm>
            <a:off x="527052" y="1412878"/>
            <a:ext cx="11233149"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6" name="Segnaposto testo 7"/>
          <p:cNvSpPr>
            <a:spLocks noGrp="1"/>
          </p:cNvSpPr>
          <p:nvPr>
            <p:ph type="body" sz="quarter" idx="13" hasCustomPrompt="1"/>
          </p:nvPr>
        </p:nvSpPr>
        <p:spPr>
          <a:xfrm>
            <a:off x="527052" y="476676"/>
            <a:ext cx="11233149"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5558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534585" y="1700811"/>
            <a:ext cx="9122833" cy="4105275"/>
          </a:xfrm>
          <a:prstGeom prst="rect">
            <a:avLst/>
          </a:prstGeom>
        </p:spPr>
        <p:txBody>
          <a:bodyPr/>
          <a:lstStyle>
            <a:lvl1pPr marL="0" indent="0">
              <a:buNone/>
              <a:defRPr sz="1800">
                <a:latin typeface="Century Gothic" panose="020B0502020202020204" pitchFamily="34" charset="0"/>
              </a:defRPr>
            </a:lvl1pPr>
          </a:lstStyle>
          <a:p>
            <a:r>
              <a:rPr lang="it-IT" dirty="0"/>
              <a:t>Fare clic sull’icona per inserire un’immagine</a:t>
            </a:r>
          </a:p>
        </p:txBody>
      </p:sp>
      <p:sp>
        <p:nvSpPr>
          <p:cNvPr id="5" name="Segnaposto testo 7"/>
          <p:cNvSpPr>
            <a:spLocks noGrp="1"/>
          </p:cNvSpPr>
          <p:nvPr>
            <p:ph type="body" sz="quarter" idx="11" hasCustomPrompt="1"/>
          </p:nvPr>
        </p:nvSpPr>
        <p:spPr>
          <a:xfrm>
            <a:off x="527052" y="476676"/>
            <a:ext cx="11233149"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97025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CHIUSURA">
    <p:spTree>
      <p:nvGrpSpPr>
        <p:cNvPr id="1" name=""/>
        <p:cNvGrpSpPr/>
        <p:nvPr/>
      </p:nvGrpSpPr>
      <p:grpSpPr>
        <a:xfrm>
          <a:off x="0" y="0"/>
          <a:ext cx="0" cy="0"/>
          <a:chOff x="0" y="0"/>
          <a:chExt cx="0" cy="0"/>
        </a:xfrm>
      </p:grpSpPr>
      <p:sp>
        <p:nvSpPr>
          <p:cNvPr id="8" name="Segnaposto testo 7"/>
          <p:cNvSpPr>
            <a:spLocks noGrp="1"/>
          </p:cNvSpPr>
          <p:nvPr>
            <p:ph type="body" sz="quarter" idx="10" hasCustomPrompt="1"/>
          </p:nvPr>
        </p:nvSpPr>
        <p:spPr>
          <a:xfrm>
            <a:off x="1487488" y="2780928"/>
            <a:ext cx="9217024" cy="432370"/>
          </a:xfrm>
          <a:prstGeom prst="rect">
            <a:avLst/>
          </a:prstGeom>
        </p:spPr>
        <p:txBody>
          <a:bodyPr/>
          <a:lstStyle>
            <a:lvl1pPr marL="0" indent="0" algn="ctr">
              <a:buFontTx/>
              <a:buNone/>
              <a:defRPr sz="2000" b="1">
                <a:solidFill>
                  <a:schemeClr val="tx1">
                    <a:lumMod val="65000"/>
                    <a:lumOff val="35000"/>
                  </a:schemeClr>
                </a:solidFill>
                <a:latin typeface="Century Gothic" panose="020B0502020202020204" pitchFamily="34" charset="0"/>
              </a:defRPr>
            </a:lvl1pPr>
          </a:lstStyle>
          <a:p>
            <a:pPr lvl="0"/>
            <a:r>
              <a:rPr lang="it-IT" dirty="0"/>
              <a:t>Nome Cognome</a:t>
            </a:r>
          </a:p>
        </p:txBody>
      </p:sp>
      <p:sp>
        <p:nvSpPr>
          <p:cNvPr id="13" name="Segnaposto testo 12"/>
          <p:cNvSpPr>
            <a:spLocks noGrp="1"/>
          </p:cNvSpPr>
          <p:nvPr>
            <p:ph type="body" sz="quarter" idx="11" hasCustomPrompt="1"/>
          </p:nvPr>
        </p:nvSpPr>
        <p:spPr>
          <a:xfrm>
            <a:off x="1439484" y="3573019"/>
            <a:ext cx="9313035" cy="936103"/>
          </a:xfrm>
          <a:prstGeom prst="rect">
            <a:avLst/>
          </a:prstGeom>
        </p:spPr>
        <p:txBody>
          <a:bodyPr/>
          <a:lstStyle>
            <a:lvl1pPr marL="0" indent="0" algn="ctr">
              <a:buFontTx/>
              <a:buNone/>
              <a:defRPr sz="1600">
                <a:solidFill>
                  <a:schemeClr val="tx1">
                    <a:lumMod val="65000"/>
                    <a:lumOff val="35000"/>
                  </a:schemeClr>
                </a:solidFill>
                <a:latin typeface="Century Gothic" panose="020B0502020202020204" pitchFamily="34" charset="0"/>
              </a:defRPr>
            </a:lvl1pPr>
          </a:lstStyle>
          <a:p>
            <a:pPr lvl="0"/>
            <a:r>
              <a:rPr lang="it-IT" dirty="0"/>
              <a:t>Struttura</a:t>
            </a:r>
          </a:p>
        </p:txBody>
      </p:sp>
      <p:sp>
        <p:nvSpPr>
          <p:cNvPr id="16" name="Segnaposto testo 15"/>
          <p:cNvSpPr>
            <a:spLocks noGrp="1"/>
          </p:cNvSpPr>
          <p:nvPr>
            <p:ph type="body" sz="quarter" idx="12" hasCustomPrompt="1"/>
          </p:nvPr>
        </p:nvSpPr>
        <p:spPr>
          <a:xfrm>
            <a:off x="1390651" y="4725144"/>
            <a:ext cx="9410700" cy="1440160"/>
          </a:xfrm>
          <a:prstGeom prst="rect">
            <a:avLst/>
          </a:prstGeom>
        </p:spPr>
        <p:txBody>
          <a:bodyPr/>
          <a:lstStyle>
            <a:lvl1pPr marL="0" indent="0" algn="ctr">
              <a:buFontTx/>
              <a:buNone/>
              <a:defRPr sz="1300" b="0">
                <a:solidFill>
                  <a:schemeClr val="tx1">
                    <a:lumMod val="65000"/>
                    <a:lumOff val="35000"/>
                  </a:schemeClr>
                </a:solidFill>
                <a:latin typeface="Century Gothic" panose="020B0502020202020204" pitchFamily="34" charset="0"/>
              </a:defRPr>
            </a:lvl1pPr>
          </a:lstStyle>
          <a:p>
            <a:pPr lvl="0"/>
            <a:r>
              <a:rPr lang="it-IT" dirty="0"/>
              <a:t>nome.cognome@unibo.it</a:t>
            </a:r>
          </a:p>
          <a:p>
            <a:pPr lvl="0"/>
            <a:r>
              <a:rPr lang="it-IT" dirty="0"/>
              <a:t>051 20 99982</a:t>
            </a:r>
          </a:p>
        </p:txBody>
      </p:sp>
    </p:spTree>
    <p:extLst>
      <p:ext uri="{BB962C8B-B14F-4D97-AF65-F5344CB8AC3E}">
        <p14:creationId xmlns:p14="http://schemas.microsoft.com/office/powerpoint/2010/main" val="4249450617"/>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theme" Target="../theme/theme2.xml"/><Relationship Id="rId6"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3.xml"/><Relationship Id="rId3"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2" name="Connettore 1 11"/>
          <p:cNvCxnSpPr/>
          <p:nvPr userDrawn="1"/>
        </p:nvCxnSpPr>
        <p:spPr>
          <a:xfrm>
            <a:off x="4367808" y="188640"/>
            <a:ext cx="0" cy="6408712"/>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2" name="Immagin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2308" y="1701323"/>
            <a:ext cx="3563452" cy="2519249"/>
          </a:xfrm>
          <a:prstGeom prst="rect">
            <a:avLst/>
          </a:prstGeom>
        </p:spPr>
      </p:pic>
    </p:spTree>
    <p:extLst>
      <p:ext uri="{BB962C8B-B14F-4D97-AF65-F5344CB8AC3E}">
        <p14:creationId xmlns:p14="http://schemas.microsoft.com/office/powerpoint/2010/main" val="61365742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Immagin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488488" y="5691322"/>
            <a:ext cx="1566379" cy="1107381"/>
          </a:xfrm>
          <a:prstGeom prst="rect">
            <a:avLst/>
          </a:prstGeom>
        </p:spPr>
      </p:pic>
    </p:spTree>
    <p:extLst>
      <p:ext uri="{BB962C8B-B14F-4D97-AF65-F5344CB8AC3E}">
        <p14:creationId xmlns:p14="http://schemas.microsoft.com/office/powerpoint/2010/main" val="3570652833"/>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7" r:id="rId3"/>
    <p:sldLayoutId id="2147483669"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CasellaDiTesto 8"/>
          <p:cNvSpPr txBox="1"/>
          <p:nvPr userDrawn="1"/>
        </p:nvSpPr>
        <p:spPr>
          <a:xfrm>
            <a:off x="4175788" y="6453336"/>
            <a:ext cx="3840427" cy="338554"/>
          </a:xfrm>
          <a:prstGeom prst="rect">
            <a:avLst/>
          </a:prstGeom>
          <a:noFill/>
        </p:spPr>
        <p:txBody>
          <a:bodyPr wrap="square" rtlCol="0">
            <a:spAutoFit/>
          </a:bodyPr>
          <a:lstStyle/>
          <a:p>
            <a:pPr algn="ctr"/>
            <a:r>
              <a:rPr lang="it-IT" sz="1600" dirty="0">
                <a:solidFill>
                  <a:schemeClr val="tx1">
                    <a:lumMod val="65000"/>
                    <a:lumOff val="35000"/>
                  </a:schemeClr>
                </a:solidFill>
              </a:rPr>
              <a:t>www.unibo.it</a:t>
            </a:r>
          </a:p>
        </p:txBody>
      </p:sp>
      <p:pic>
        <p:nvPicPr>
          <p:cNvPr id="6" name="Immagin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760283" y="438791"/>
            <a:ext cx="2671436" cy="1888622"/>
          </a:xfrm>
          <a:prstGeom prst="rect">
            <a:avLst/>
          </a:prstGeom>
        </p:spPr>
      </p:pic>
    </p:spTree>
    <p:extLst>
      <p:ext uri="{BB962C8B-B14F-4D97-AF65-F5344CB8AC3E}">
        <p14:creationId xmlns:p14="http://schemas.microsoft.com/office/powerpoint/2010/main" val="1868398845"/>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www.youtube.com/watch?v=1JoFnUNCsa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err="1"/>
              <a:t>Introduction</a:t>
            </a:r>
            <a:r>
              <a:rPr lang="it-IT" dirty="0"/>
              <a:t> to EU </a:t>
            </a:r>
            <a:r>
              <a:rPr lang="it-IT" dirty="0" err="1"/>
              <a:t>Law</a:t>
            </a:r>
            <a:endParaRPr lang="it-IT" dirty="0"/>
          </a:p>
          <a:p>
            <a:r>
              <a:rPr lang="it-IT" dirty="0"/>
              <a:t>The </a:t>
            </a:r>
            <a:r>
              <a:rPr lang="it-IT" dirty="0" err="1"/>
              <a:t>four</a:t>
            </a:r>
            <a:r>
              <a:rPr lang="it-IT" dirty="0"/>
              <a:t> </a:t>
            </a:r>
            <a:r>
              <a:rPr lang="it-IT" dirty="0" err="1"/>
              <a:t>freedoms</a:t>
            </a:r>
            <a:endParaRPr lang="it-IT" dirty="0"/>
          </a:p>
        </p:txBody>
      </p:sp>
      <p:sp>
        <p:nvSpPr>
          <p:cNvPr id="3" name="Segnaposto testo 2"/>
          <p:cNvSpPr>
            <a:spLocks noGrp="1"/>
          </p:cNvSpPr>
          <p:nvPr>
            <p:ph type="body" sz="quarter" idx="11"/>
          </p:nvPr>
        </p:nvSpPr>
        <p:spPr>
          <a:xfrm>
            <a:off x="4751851" y="5268838"/>
            <a:ext cx="7008283" cy="425450"/>
          </a:xfrm>
        </p:spPr>
        <p:txBody>
          <a:bodyPr/>
          <a:lstStyle/>
          <a:p>
            <a:r>
              <a:rPr lang="it-IT" dirty="0"/>
              <a:t>Leonardo </a:t>
            </a:r>
            <a:r>
              <a:rPr lang="it-IT" dirty="0" smtClean="0"/>
              <a:t>Pasqui</a:t>
            </a:r>
            <a:endParaRPr lang="it-IT" dirty="0"/>
          </a:p>
        </p:txBody>
      </p:sp>
      <p:sp>
        <p:nvSpPr>
          <p:cNvPr id="4" name="Segnaposto testo 3"/>
          <p:cNvSpPr>
            <a:spLocks noGrp="1"/>
          </p:cNvSpPr>
          <p:nvPr>
            <p:ph type="body" sz="quarter" idx="12"/>
          </p:nvPr>
        </p:nvSpPr>
        <p:spPr>
          <a:xfrm>
            <a:off x="4751851" y="5707007"/>
            <a:ext cx="7105649" cy="791418"/>
          </a:xfrm>
        </p:spPr>
        <p:txBody>
          <a:bodyPr/>
          <a:lstStyle/>
          <a:p>
            <a:r>
              <a:rPr lang="it-IT" dirty="0"/>
              <a:t>Dipartimento di </a:t>
            </a:r>
            <a:r>
              <a:rPr lang="it-IT" dirty="0" smtClean="0"/>
              <a:t>Sociologia e Diritto dell’Economia – </a:t>
            </a:r>
            <a:r>
              <a:rPr lang="it-IT" dirty="0"/>
              <a:t>UNIBO</a:t>
            </a:r>
          </a:p>
          <a:p>
            <a:r>
              <a:rPr lang="it-IT" dirty="0"/>
              <a:t>Jean Monnet Module «EULA – EU </a:t>
            </a:r>
            <a:r>
              <a:rPr lang="it-IT" dirty="0" err="1"/>
              <a:t>law</a:t>
            </a:r>
            <a:r>
              <a:rPr lang="it-IT" dirty="0"/>
              <a:t> for </a:t>
            </a:r>
            <a:r>
              <a:rPr lang="it-IT" dirty="0" err="1"/>
              <a:t>Algorithm</a:t>
            </a:r>
            <a:r>
              <a:rPr lang="it-IT" dirty="0"/>
              <a:t>»</a:t>
            </a:r>
          </a:p>
        </p:txBody>
      </p:sp>
    </p:spTree>
    <p:extLst>
      <p:ext uri="{BB962C8B-B14F-4D97-AF65-F5344CB8AC3E}">
        <p14:creationId xmlns:p14="http://schemas.microsoft.com/office/powerpoint/2010/main" val="3085230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Free </a:t>
            </a:r>
            <a:r>
              <a:rPr lang="it-IT" dirty="0" err="1"/>
              <a:t>movement</a:t>
            </a:r>
            <a:r>
              <a:rPr lang="it-IT" dirty="0"/>
              <a:t> of workers</a:t>
            </a:r>
          </a:p>
        </p:txBody>
      </p:sp>
      <p:sp>
        <p:nvSpPr>
          <p:cNvPr id="3" name="Segnaposto testo 2"/>
          <p:cNvSpPr>
            <a:spLocks noGrp="1"/>
          </p:cNvSpPr>
          <p:nvPr>
            <p:ph type="body" sz="quarter" idx="11"/>
          </p:nvPr>
        </p:nvSpPr>
        <p:spPr>
          <a:xfrm>
            <a:off x="431799" y="980728"/>
            <a:ext cx="11233149" cy="5256584"/>
          </a:xfrm>
        </p:spPr>
        <p:txBody>
          <a:bodyPr/>
          <a:lstStyle/>
          <a:p>
            <a:pPr algn="just"/>
            <a:r>
              <a:rPr lang="en-US" sz="1600" dirty="0"/>
              <a:t>One of the four freedoms enjoyed by EU citizens is the free movement of workers. This includes the </a:t>
            </a:r>
            <a:r>
              <a:rPr lang="en-US" sz="1600" b="1" dirty="0"/>
              <a:t>rights of movement and residence for workers</a:t>
            </a:r>
            <a:r>
              <a:rPr lang="en-US" sz="1600" dirty="0"/>
              <a:t>, the rights of entry and residence for family members, and </a:t>
            </a:r>
            <a:r>
              <a:rPr lang="en-US" sz="1600" b="1" dirty="0"/>
              <a:t>the right to work in another Member State and be treated on an equal footing with nationals of that Member State</a:t>
            </a:r>
            <a:r>
              <a:rPr lang="en-US" sz="1600" dirty="0"/>
              <a:t>. Restrictions apply for the public service. The European Labour Authority serves as a dedicated agency for the free movement of workers, including posted workers.</a:t>
            </a:r>
          </a:p>
          <a:p>
            <a:pPr algn="just"/>
            <a:endParaRPr lang="en-US" sz="1600" dirty="0"/>
          </a:p>
          <a:p>
            <a:pPr algn="just"/>
            <a:r>
              <a:rPr lang="en-US" sz="1600" b="1" dirty="0"/>
              <a:t>Legal basis</a:t>
            </a:r>
          </a:p>
          <a:p>
            <a:pPr algn="just"/>
            <a:r>
              <a:rPr lang="en-US" sz="1600" dirty="0"/>
              <a:t>Article 3(2) of the Treaty on European Union (TEU); Articles 4(2)(a), 20, 26 and </a:t>
            </a:r>
            <a:r>
              <a:rPr lang="en-US" sz="1600" b="1" dirty="0"/>
              <a:t>45-48 of the Treaty on the Functioning of the European Union</a:t>
            </a:r>
            <a:r>
              <a:rPr lang="en-US" sz="1600" dirty="0"/>
              <a:t> (TFEU).</a:t>
            </a:r>
          </a:p>
          <a:p>
            <a:pPr algn="just"/>
            <a:endParaRPr lang="en-US" sz="1600" dirty="0"/>
          </a:p>
          <a:p>
            <a:pPr algn="just"/>
            <a:r>
              <a:rPr lang="en-US" sz="1600" b="1" dirty="0"/>
              <a:t>Objectives</a:t>
            </a:r>
          </a:p>
          <a:p>
            <a:pPr algn="just"/>
            <a:r>
              <a:rPr lang="en-US" sz="1600" dirty="0"/>
              <a:t>Freedom of movement for workers has been </a:t>
            </a:r>
            <a:r>
              <a:rPr lang="en-US" sz="1600" b="1" dirty="0"/>
              <a:t>one of the founding principles of the EU </a:t>
            </a:r>
            <a:r>
              <a:rPr lang="en-US" sz="1600" dirty="0"/>
              <a:t>since its inception. It is laid down in </a:t>
            </a:r>
            <a:r>
              <a:rPr lang="en-US" sz="1600" b="1" dirty="0"/>
              <a:t>Article 45 TFEU </a:t>
            </a:r>
            <a:r>
              <a:rPr lang="en-US" sz="1600" dirty="0"/>
              <a:t>and is a fundamental right of workers, complementing the free movement of goods, capital and services within the European single market. It entails the abolition of any discrimination based on nationality as regards employment, remuneration and other conditions of work and employment. Moreover, this article stipulates that an EU worker has the right to accept a job offer made, to move freely within the country, to stay for the purpose of employment and to stay on afterwards under certain conditions.</a:t>
            </a:r>
            <a:endParaRPr lang="it-IT" sz="1600" dirty="0"/>
          </a:p>
        </p:txBody>
      </p:sp>
    </p:spTree>
    <p:extLst>
      <p:ext uri="{BB962C8B-B14F-4D97-AF65-F5344CB8AC3E}">
        <p14:creationId xmlns:p14="http://schemas.microsoft.com/office/powerpoint/2010/main" val="2449903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Free </a:t>
            </a:r>
            <a:r>
              <a:rPr lang="it-IT" dirty="0" err="1"/>
              <a:t>movement</a:t>
            </a:r>
            <a:r>
              <a:rPr lang="it-IT" dirty="0"/>
              <a:t> of workers</a:t>
            </a:r>
          </a:p>
        </p:txBody>
      </p:sp>
      <p:sp>
        <p:nvSpPr>
          <p:cNvPr id="3" name="Segnaposto testo 2"/>
          <p:cNvSpPr>
            <a:spLocks noGrp="1"/>
          </p:cNvSpPr>
          <p:nvPr>
            <p:ph type="body" sz="quarter" idx="11"/>
          </p:nvPr>
        </p:nvSpPr>
        <p:spPr>
          <a:xfrm>
            <a:off x="431798" y="980728"/>
            <a:ext cx="11568857" cy="5256584"/>
          </a:xfrm>
        </p:spPr>
        <p:txBody>
          <a:bodyPr/>
          <a:lstStyle/>
          <a:p>
            <a:pPr algn="just"/>
            <a:r>
              <a:rPr lang="it-IT" sz="2000" dirty="0"/>
              <a:t>The free </a:t>
            </a:r>
            <a:r>
              <a:rPr lang="it-IT" sz="2000" dirty="0" err="1"/>
              <a:t>movement</a:t>
            </a:r>
            <a:r>
              <a:rPr lang="it-IT" sz="2000" dirty="0"/>
              <a:t> of workers from </a:t>
            </a:r>
            <a:r>
              <a:rPr lang="it-IT" sz="2000" dirty="0" err="1"/>
              <a:t>several</a:t>
            </a:r>
            <a:r>
              <a:rPr lang="it-IT" sz="2000" dirty="0"/>
              <a:t> </a:t>
            </a:r>
            <a:r>
              <a:rPr lang="it-IT" sz="2000" dirty="0" err="1"/>
              <a:t>perspectives</a:t>
            </a:r>
            <a:r>
              <a:rPr lang="it-IT" sz="2000" dirty="0"/>
              <a:t>:</a:t>
            </a:r>
          </a:p>
          <a:p>
            <a:pPr algn="just"/>
            <a:endParaRPr lang="it-IT" sz="2000" dirty="0"/>
          </a:p>
          <a:p>
            <a:pPr marL="342900" indent="-342900" algn="just">
              <a:buFont typeface="+mj-lt"/>
              <a:buAutoNum type="arabicPeriod"/>
            </a:pPr>
            <a:r>
              <a:rPr lang="en-US" sz="2000" b="1" dirty="0"/>
              <a:t>Workers’ rights of movement and residence </a:t>
            </a:r>
            <a:r>
              <a:rPr lang="en-US" sz="2000" dirty="0"/>
              <a:t>(Directive </a:t>
            </a:r>
            <a:r>
              <a:rPr lang="en-US" sz="2000" dirty="0" smtClean="0"/>
              <a:t>2004/38/EC): </a:t>
            </a:r>
            <a:r>
              <a:rPr lang="en-US" sz="2000" dirty="0"/>
              <a:t>For the first three months, every EU citizen has the right to reside in the territory of another EU country with no conditions or formalities other than the requirement to hold a valid identity card or passport. For longer periods, the host Member State may require a citizen to register his or her presence within a reasonable and non-discriminatory period of time.</a:t>
            </a:r>
            <a:br>
              <a:rPr lang="en-US" sz="2000" dirty="0"/>
            </a:br>
            <a:endParaRPr lang="en-US" sz="2000" dirty="0"/>
          </a:p>
          <a:p>
            <a:pPr marL="342900" indent="-342900" algn="just">
              <a:buFont typeface="+mj-lt"/>
              <a:buAutoNum type="arabicPeriod"/>
            </a:pPr>
            <a:r>
              <a:rPr lang="it-IT" sz="2000" b="1" dirty="0" err="1"/>
              <a:t>Employment</a:t>
            </a:r>
            <a:r>
              <a:rPr lang="it-IT" sz="2000" dirty="0"/>
              <a:t>: </a:t>
            </a:r>
            <a:r>
              <a:rPr lang="en-US" sz="2000" dirty="0"/>
              <a:t>Regulation 492/2011 sets rules for employment, equal treatment and workers’ families. Any national of a Member State has the right to seek employment in another Member State in conformity with the relevant regulations applicable to national workers. Member States are not allowed to apply any discriminatory practices, such as limiting job offers to nationals or requiring language skills going beyond  what is reasonable and necessary for the job in question. </a:t>
            </a:r>
          </a:p>
          <a:p>
            <a:pPr marL="342900" indent="-342900" algn="just">
              <a:buFont typeface="+mj-lt"/>
              <a:buAutoNum type="arabicPeriod"/>
            </a:pPr>
            <a:endParaRPr lang="en-US" sz="2000" dirty="0"/>
          </a:p>
        </p:txBody>
      </p:sp>
    </p:spTree>
    <p:extLst>
      <p:ext uri="{BB962C8B-B14F-4D97-AF65-F5344CB8AC3E}">
        <p14:creationId xmlns:p14="http://schemas.microsoft.com/office/powerpoint/2010/main" val="1615120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Free </a:t>
            </a:r>
            <a:r>
              <a:rPr lang="it-IT" dirty="0" err="1"/>
              <a:t>movement</a:t>
            </a:r>
            <a:r>
              <a:rPr lang="it-IT" dirty="0"/>
              <a:t> of workers</a:t>
            </a:r>
          </a:p>
        </p:txBody>
      </p:sp>
      <p:sp>
        <p:nvSpPr>
          <p:cNvPr id="3" name="Segnaposto testo 2"/>
          <p:cNvSpPr>
            <a:spLocks noGrp="1"/>
          </p:cNvSpPr>
          <p:nvPr>
            <p:ph type="body" sz="quarter" idx="11"/>
          </p:nvPr>
        </p:nvSpPr>
        <p:spPr>
          <a:xfrm>
            <a:off x="359197" y="1340768"/>
            <a:ext cx="11568857" cy="5256584"/>
          </a:xfrm>
        </p:spPr>
        <p:txBody>
          <a:bodyPr/>
          <a:lstStyle/>
          <a:p>
            <a:pPr marL="342900" indent="-342900" algn="just">
              <a:buAutoNum type="arabicPeriod" startAt="3"/>
            </a:pPr>
            <a:r>
              <a:rPr lang="en-US" sz="2400" b="1" dirty="0" smtClean="0"/>
              <a:t>Restrictions</a:t>
            </a:r>
            <a:r>
              <a:rPr lang="en-US" sz="2400" dirty="0" smtClean="0"/>
              <a:t> </a:t>
            </a:r>
            <a:r>
              <a:rPr lang="en-US" sz="2400" dirty="0"/>
              <a:t>on freedom of movement: The Treaty allows a Member State to refuse an EU </a:t>
            </a:r>
            <a:r>
              <a:rPr lang="en-US" sz="2400" dirty="0" smtClean="0"/>
              <a:t>citizen the </a:t>
            </a:r>
            <a:r>
              <a:rPr lang="en-US" sz="2400" dirty="0"/>
              <a:t>right of entry or residence on the grounds of public policy, public security or public health. Alongside, art. 45 TFEU states that the free movement of workers does not apply to employment in the </a:t>
            </a:r>
            <a:r>
              <a:rPr lang="en-US" sz="2400" dirty="0" smtClean="0"/>
              <a:t>public sector.</a:t>
            </a:r>
          </a:p>
          <a:p>
            <a:pPr marL="342900" indent="-342900" algn="just">
              <a:buAutoNum type="arabicPeriod" startAt="3"/>
            </a:pPr>
            <a:endParaRPr lang="en-US" sz="2400" dirty="0" smtClean="0"/>
          </a:p>
          <a:p>
            <a:pPr marL="342900" indent="-342900" algn="just">
              <a:buAutoNum type="arabicPeriod" startAt="3"/>
            </a:pPr>
            <a:endParaRPr lang="en-US" sz="2400" dirty="0" smtClean="0"/>
          </a:p>
          <a:p>
            <a:pPr marL="342900" indent="-342900" algn="just">
              <a:buAutoNum type="arabicPeriod" startAt="3"/>
            </a:pPr>
            <a:r>
              <a:rPr lang="en-US" sz="2400" dirty="0" smtClean="0"/>
              <a:t>The </a:t>
            </a:r>
            <a:r>
              <a:rPr lang="en-US" sz="2400" b="1" dirty="0"/>
              <a:t>mutual recognition of diplomas</a:t>
            </a:r>
            <a:r>
              <a:rPr lang="en-US" sz="2400" dirty="0"/>
              <a:t>: Articles 26 and 53 TFEU. Mainly for professionals and self-employed but applicable to workers as a whole. </a:t>
            </a:r>
            <a:endParaRPr lang="it-IT" sz="2400" dirty="0"/>
          </a:p>
        </p:txBody>
      </p:sp>
    </p:spTree>
    <p:extLst>
      <p:ext uri="{BB962C8B-B14F-4D97-AF65-F5344CB8AC3E}">
        <p14:creationId xmlns:p14="http://schemas.microsoft.com/office/powerpoint/2010/main" val="1151734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xmlns="" id="{D49D0576-7741-2FA3-A2F5-F3E2CA126218}"/>
              </a:ext>
            </a:extLst>
          </p:cNvPr>
          <p:cNvSpPr>
            <a:spLocks noGrp="1"/>
          </p:cNvSpPr>
          <p:nvPr>
            <p:ph type="body" sz="quarter" idx="10"/>
          </p:nvPr>
        </p:nvSpPr>
        <p:spPr/>
        <p:txBody>
          <a:bodyPr/>
          <a:lstStyle/>
          <a:p>
            <a:r>
              <a:rPr lang="en-US" dirty="0"/>
              <a:t>Freedom of establishment and freedom to provide services</a:t>
            </a:r>
            <a:endParaRPr lang="it-IT" dirty="0"/>
          </a:p>
        </p:txBody>
      </p:sp>
      <p:sp>
        <p:nvSpPr>
          <p:cNvPr id="3" name="Segnaposto testo 2">
            <a:extLst>
              <a:ext uri="{FF2B5EF4-FFF2-40B4-BE49-F238E27FC236}">
                <a16:creationId xmlns:a16="http://schemas.microsoft.com/office/drawing/2014/main" xmlns="" id="{04ADB245-FBFE-5BFD-26E3-B09AFB672572}"/>
              </a:ext>
            </a:extLst>
          </p:cNvPr>
          <p:cNvSpPr>
            <a:spLocks noGrp="1"/>
          </p:cNvSpPr>
          <p:nvPr>
            <p:ph type="body" sz="quarter" idx="11"/>
          </p:nvPr>
        </p:nvSpPr>
        <p:spPr>
          <a:xfrm>
            <a:off x="479425" y="1143438"/>
            <a:ext cx="11233149" cy="4320381"/>
          </a:xfrm>
        </p:spPr>
        <p:txBody>
          <a:bodyPr/>
          <a:lstStyle/>
          <a:p>
            <a:pPr algn="just"/>
            <a:r>
              <a:rPr lang="en-US" dirty="0"/>
              <a:t>The freedom of establishment and the freedom to provide services guarantee mobility of businesses and professionals within the EU. </a:t>
            </a:r>
          </a:p>
          <a:p>
            <a:pPr algn="just"/>
            <a:endParaRPr lang="en-US" dirty="0"/>
          </a:p>
          <a:p>
            <a:pPr algn="just"/>
            <a:r>
              <a:rPr lang="en-US" b="1" dirty="0"/>
              <a:t>Legal basis</a:t>
            </a:r>
          </a:p>
          <a:p>
            <a:pPr algn="just"/>
            <a:r>
              <a:rPr lang="en-US" dirty="0"/>
              <a:t>Articles 26 (internal market), 49 to 55 (establishment) and 56 to 62 (services) of the TFEU.</a:t>
            </a:r>
          </a:p>
          <a:p>
            <a:pPr algn="just"/>
            <a:endParaRPr lang="en-US" dirty="0"/>
          </a:p>
          <a:p>
            <a:pPr algn="just"/>
            <a:r>
              <a:rPr lang="en-US" b="1" dirty="0"/>
              <a:t>Objectives</a:t>
            </a:r>
          </a:p>
          <a:p>
            <a:pPr algn="just"/>
            <a:r>
              <a:rPr lang="en-US" dirty="0"/>
              <a:t>Self-employed persons and professionals or legal persons within the meaning of Article 54 TFEU who are legally operating in one Member State may: (</a:t>
            </a:r>
            <a:r>
              <a:rPr lang="en-US" dirty="0" err="1"/>
              <a:t>i</a:t>
            </a:r>
            <a:r>
              <a:rPr lang="en-US" dirty="0"/>
              <a:t>) carry out an economic activity in a stable and continuous way in another Member State (</a:t>
            </a:r>
            <a:r>
              <a:rPr lang="en-US" b="1" dirty="0"/>
              <a:t>freedom of establishment</a:t>
            </a:r>
            <a:r>
              <a:rPr lang="en-US" dirty="0"/>
              <a:t>: </a:t>
            </a:r>
            <a:r>
              <a:rPr lang="en-US" b="1" dirty="0"/>
              <a:t>Article 49 TFEU</a:t>
            </a:r>
            <a:r>
              <a:rPr lang="en-US" dirty="0"/>
              <a:t>); or (ii) offer and provide their services in other Member States on a temporary basis while remaining in their country of origin (</a:t>
            </a:r>
            <a:r>
              <a:rPr lang="en-US" b="1" dirty="0"/>
              <a:t>freedom to provide services</a:t>
            </a:r>
            <a:r>
              <a:rPr lang="en-US" dirty="0"/>
              <a:t>: </a:t>
            </a:r>
            <a:r>
              <a:rPr lang="en-US" b="1" dirty="0"/>
              <a:t>Article 56 TFEU</a:t>
            </a:r>
            <a:r>
              <a:rPr lang="en-US" dirty="0"/>
              <a:t>). This implies eliminating discrimination on the grounds of nationality and, if these freedoms are to be used effectively, the adoption of measures to make it easier to exercise them, including the </a:t>
            </a:r>
            <a:r>
              <a:rPr lang="en-US" dirty="0" err="1"/>
              <a:t>harmonisation</a:t>
            </a:r>
            <a:r>
              <a:rPr lang="en-US" dirty="0"/>
              <a:t> of national access rules or their mutual recognition (2.1.6).</a:t>
            </a:r>
          </a:p>
          <a:p>
            <a:pPr algn="just"/>
            <a:endParaRPr lang="en-US" dirty="0"/>
          </a:p>
          <a:p>
            <a:pPr algn="just"/>
            <a:endParaRPr lang="it-IT" dirty="0"/>
          </a:p>
        </p:txBody>
      </p:sp>
    </p:spTree>
    <p:extLst>
      <p:ext uri="{BB962C8B-B14F-4D97-AF65-F5344CB8AC3E}">
        <p14:creationId xmlns:p14="http://schemas.microsoft.com/office/powerpoint/2010/main" val="2860809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xmlns="" id="{D49D0576-7741-2FA3-A2F5-F3E2CA126218}"/>
              </a:ext>
            </a:extLst>
          </p:cNvPr>
          <p:cNvSpPr>
            <a:spLocks noGrp="1"/>
          </p:cNvSpPr>
          <p:nvPr>
            <p:ph type="body" sz="quarter" idx="10"/>
          </p:nvPr>
        </p:nvSpPr>
        <p:spPr/>
        <p:txBody>
          <a:bodyPr/>
          <a:lstStyle/>
          <a:p>
            <a:r>
              <a:rPr lang="en-US" dirty="0"/>
              <a:t>Freedom of establishment and freedom to provide services</a:t>
            </a:r>
            <a:endParaRPr lang="it-IT" dirty="0"/>
          </a:p>
        </p:txBody>
      </p:sp>
      <p:sp>
        <p:nvSpPr>
          <p:cNvPr id="3" name="Segnaposto testo 2">
            <a:extLst>
              <a:ext uri="{FF2B5EF4-FFF2-40B4-BE49-F238E27FC236}">
                <a16:creationId xmlns:a16="http://schemas.microsoft.com/office/drawing/2014/main" xmlns="" id="{04ADB245-FBFE-5BFD-26E3-B09AFB672572}"/>
              </a:ext>
            </a:extLst>
          </p:cNvPr>
          <p:cNvSpPr>
            <a:spLocks noGrp="1"/>
          </p:cNvSpPr>
          <p:nvPr>
            <p:ph type="body" sz="quarter" idx="11"/>
          </p:nvPr>
        </p:nvSpPr>
        <p:spPr>
          <a:xfrm>
            <a:off x="479425" y="1124747"/>
            <a:ext cx="11233149" cy="4320381"/>
          </a:xfrm>
        </p:spPr>
        <p:txBody>
          <a:bodyPr/>
          <a:lstStyle/>
          <a:p>
            <a:pPr algn="just"/>
            <a:r>
              <a:rPr lang="en-US" sz="2200" dirty="0"/>
              <a:t>Main problem is Social dumping.</a:t>
            </a:r>
          </a:p>
          <a:p>
            <a:pPr algn="just"/>
            <a:r>
              <a:rPr lang="en-US" sz="2200" dirty="0" smtClean="0"/>
              <a:t>It </a:t>
            </a:r>
            <a:r>
              <a:rPr lang="en-US" sz="2200" dirty="0"/>
              <a:t>is rather </a:t>
            </a:r>
            <a:r>
              <a:rPr lang="en-US" sz="2200" b="1" dirty="0"/>
              <a:t>a set of practices </a:t>
            </a:r>
            <a:r>
              <a:rPr lang="en-US" sz="2200" dirty="0"/>
              <a:t>on an international, national or inter-corporate level, </a:t>
            </a:r>
            <a:r>
              <a:rPr lang="en-US" sz="2200" b="1" dirty="0"/>
              <a:t>aimed at gaining an advantage over competitors, which could have important negative consequences on economic processes and workers’ social security. </a:t>
            </a:r>
            <a:endParaRPr lang="en-US" sz="2200" b="1" dirty="0" smtClean="0"/>
          </a:p>
          <a:p>
            <a:pPr algn="just"/>
            <a:r>
              <a:rPr lang="en-US" sz="2200" dirty="0" smtClean="0"/>
              <a:t>Examples </a:t>
            </a:r>
            <a:r>
              <a:rPr lang="en-US" sz="2200" dirty="0"/>
              <a:t>include actions taken by actors from 'low wage' Member States to gain market advantage over actors from Member States with higher pay and social standards; multinational companies from 'high wage' countries searching for ways to avoid legal constraints by employing subcontractors from low-wage countries; and companies engaging cheaper and more vulnerable temporary and agency workers, or relocating production to lower wage and less regulated locations. </a:t>
            </a:r>
            <a:endParaRPr lang="en-US" sz="2200" dirty="0" smtClean="0"/>
          </a:p>
          <a:p>
            <a:pPr algn="just"/>
            <a:r>
              <a:rPr lang="en-US" sz="2200" dirty="0" smtClean="0"/>
              <a:t>Social </a:t>
            </a:r>
            <a:r>
              <a:rPr lang="en-US" sz="2200" dirty="0"/>
              <a:t>dumping takes different forms in different sectors. </a:t>
            </a:r>
            <a:r>
              <a:rPr lang="en-US" sz="2200" b="1" dirty="0"/>
              <a:t>Suppressing social dumping is a component of different regulations on working mobility, undeclared work, and the status of transport workers.</a:t>
            </a:r>
          </a:p>
          <a:p>
            <a:pPr algn="just"/>
            <a:endParaRPr lang="en-US" b="1" dirty="0"/>
          </a:p>
        </p:txBody>
      </p:sp>
    </p:spTree>
    <p:extLst>
      <p:ext uri="{BB962C8B-B14F-4D97-AF65-F5344CB8AC3E}">
        <p14:creationId xmlns:p14="http://schemas.microsoft.com/office/powerpoint/2010/main" val="37790089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err="1" smtClean="0"/>
              <a:t>Border</a:t>
            </a:r>
            <a:r>
              <a:rPr lang="it-IT" dirty="0" smtClean="0"/>
              <a:t> </a:t>
            </a:r>
            <a:r>
              <a:rPr lang="it-IT" dirty="0" err="1" smtClean="0"/>
              <a:t>regions</a:t>
            </a:r>
            <a:endParaRPr lang="it-IT" dirty="0"/>
          </a:p>
        </p:txBody>
      </p:sp>
      <p:sp>
        <p:nvSpPr>
          <p:cNvPr id="3" name="Segnaposto testo 2"/>
          <p:cNvSpPr>
            <a:spLocks noGrp="1"/>
          </p:cNvSpPr>
          <p:nvPr>
            <p:ph type="body" sz="quarter" idx="11"/>
          </p:nvPr>
        </p:nvSpPr>
        <p:spPr>
          <a:xfrm>
            <a:off x="431799" y="980728"/>
            <a:ext cx="11233149" cy="5724633"/>
          </a:xfrm>
        </p:spPr>
        <p:txBody>
          <a:bodyPr/>
          <a:lstStyle/>
          <a:p>
            <a:r>
              <a:rPr lang="it-IT" sz="2000" b="1" dirty="0"/>
              <a:t>EU </a:t>
            </a:r>
            <a:r>
              <a:rPr lang="it-IT" sz="2000" b="1" dirty="0" err="1"/>
              <a:t>internal</a:t>
            </a:r>
            <a:r>
              <a:rPr lang="it-IT" sz="2000" b="1" dirty="0"/>
              <a:t> </a:t>
            </a:r>
            <a:r>
              <a:rPr lang="it-IT" sz="2000" b="1" dirty="0" err="1"/>
              <a:t>border</a:t>
            </a:r>
            <a:r>
              <a:rPr lang="it-IT" sz="2000" b="1" dirty="0"/>
              <a:t> </a:t>
            </a:r>
            <a:r>
              <a:rPr lang="it-IT" sz="2000" b="1" dirty="0" err="1"/>
              <a:t>regions</a:t>
            </a:r>
            <a:r>
              <a:rPr lang="it-IT" sz="2000" b="1" dirty="0"/>
              <a:t>... </a:t>
            </a:r>
            <a:endParaRPr lang="it-IT" sz="2000" b="1" dirty="0" smtClean="0"/>
          </a:p>
          <a:p>
            <a:endParaRPr lang="it-IT" sz="2800" dirty="0"/>
          </a:p>
          <a:p>
            <a:pPr>
              <a:buFont typeface="Arial" charset="0"/>
              <a:buChar char="•"/>
            </a:pPr>
            <a:r>
              <a:rPr lang="it-IT" sz="2800" dirty="0" smtClean="0"/>
              <a:t> Cover </a:t>
            </a:r>
            <a:r>
              <a:rPr lang="it-IT" sz="2800" dirty="0"/>
              <a:t>40% of the EU </a:t>
            </a:r>
            <a:r>
              <a:rPr lang="it-IT" sz="2800" dirty="0" err="1"/>
              <a:t>territory</a:t>
            </a:r>
            <a:r>
              <a:rPr lang="it-IT" sz="2800" dirty="0"/>
              <a:t> </a:t>
            </a:r>
          </a:p>
          <a:p>
            <a:pPr>
              <a:buFont typeface="Arial" charset="0"/>
              <a:buChar char="•"/>
            </a:pPr>
            <a:r>
              <a:rPr lang="it-IT" sz="2800" dirty="0"/>
              <a:t> Account for 30% of the </a:t>
            </a:r>
            <a:r>
              <a:rPr lang="it-IT" sz="2800" dirty="0" err="1"/>
              <a:t>population</a:t>
            </a:r>
            <a:r>
              <a:rPr lang="it-IT" sz="2800" dirty="0"/>
              <a:t> – 150 </a:t>
            </a:r>
            <a:r>
              <a:rPr lang="it-IT" sz="2800" dirty="0" err="1"/>
              <a:t>million</a:t>
            </a:r>
            <a:r>
              <a:rPr lang="it-IT" sz="2800" dirty="0"/>
              <a:t> </a:t>
            </a:r>
            <a:r>
              <a:rPr lang="it-IT" sz="2800" dirty="0" err="1"/>
              <a:t>people</a:t>
            </a:r>
            <a:r>
              <a:rPr lang="it-IT" sz="2800" dirty="0"/>
              <a:t> </a:t>
            </a:r>
          </a:p>
          <a:p>
            <a:pPr>
              <a:buFont typeface="Arial" charset="0"/>
              <a:buChar char="•"/>
            </a:pPr>
            <a:r>
              <a:rPr lang="it-IT" sz="2800" dirty="0" smtClean="0"/>
              <a:t> Produce </a:t>
            </a:r>
            <a:r>
              <a:rPr lang="it-IT" sz="2800" dirty="0"/>
              <a:t>30% of the </a:t>
            </a:r>
            <a:r>
              <a:rPr lang="it-IT" sz="2800" dirty="0" err="1"/>
              <a:t>EU's</a:t>
            </a:r>
            <a:r>
              <a:rPr lang="it-IT" sz="2800" dirty="0"/>
              <a:t> GDP </a:t>
            </a:r>
          </a:p>
          <a:p>
            <a:pPr algn="just">
              <a:buFont typeface="Arial" charset="0"/>
              <a:buChar char="•"/>
            </a:pPr>
            <a:r>
              <a:rPr lang="it-IT" sz="2800" dirty="0"/>
              <a:t> Host </a:t>
            </a:r>
            <a:r>
              <a:rPr lang="it-IT" sz="2800" dirty="0" err="1"/>
              <a:t>almost</a:t>
            </a:r>
            <a:r>
              <a:rPr lang="it-IT" sz="2800" dirty="0"/>
              <a:t> 2 </a:t>
            </a:r>
            <a:r>
              <a:rPr lang="it-IT" sz="2800" dirty="0" err="1"/>
              <a:t>million</a:t>
            </a:r>
            <a:r>
              <a:rPr lang="it-IT" sz="2800" dirty="0"/>
              <a:t> cross-</a:t>
            </a:r>
            <a:r>
              <a:rPr lang="it-IT" sz="2800" dirty="0" err="1"/>
              <a:t>border</a:t>
            </a:r>
            <a:r>
              <a:rPr lang="it-IT" sz="2800" dirty="0"/>
              <a:t> </a:t>
            </a:r>
            <a:r>
              <a:rPr lang="it-IT" sz="2800" dirty="0" err="1"/>
              <a:t>commuters</a:t>
            </a:r>
            <a:r>
              <a:rPr lang="it-IT" sz="2800" dirty="0"/>
              <a:t>, 1,3 </a:t>
            </a:r>
            <a:r>
              <a:rPr lang="it-IT" sz="2800" dirty="0" err="1"/>
              <a:t>million</a:t>
            </a:r>
            <a:r>
              <a:rPr lang="it-IT" sz="2800" dirty="0"/>
              <a:t> of </a:t>
            </a:r>
            <a:r>
              <a:rPr lang="it-IT" sz="2800" dirty="0" err="1"/>
              <a:t>which</a:t>
            </a:r>
            <a:r>
              <a:rPr lang="it-IT" sz="2800" dirty="0"/>
              <a:t> are cross </a:t>
            </a:r>
            <a:r>
              <a:rPr lang="it-IT" sz="2800" dirty="0" err="1"/>
              <a:t>border</a:t>
            </a:r>
            <a:r>
              <a:rPr lang="it-IT" sz="2800" dirty="0"/>
              <a:t> </a:t>
            </a:r>
            <a:r>
              <a:rPr lang="it-IT" sz="2800" dirty="0" err="1" smtClean="0"/>
              <a:t>workers</a:t>
            </a:r>
            <a:r>
              <a:rPr lang="it-IT" sz="2800" dirty="0" smtClean="0"/>
              <a:t> </a:t>
            </a:r>
            <a:r>
              <a:rPr lang="it-IT" sz="2800" dirty="0" err="1"/>
              <a:t>representing</a:t>
            </a:r>
            <a:r>
              <a:rPr lang="it-IT" sz="2800" dirty="0"/>
              <a:t> 0.6% of </a:t>
            </a:r>
            <a:r>
              <a:rPr lang="it-IT" sz="2800" dirty="0" err="1"/>
              <a:t>all</a:t>
            </a:r>
            <a:r>
              <a:rPr lang="it-IT" sz="2800" dirty="0"/>
              <a:t> </a:t>
            </a:r>
            <a:r>
              <a:rPr lang="it-IT" sz="2800" dirty="0" err="1"/>
              <a:t>persons</a:t>
            </a:r>
            <a:r>
              <a:rPr lang="it-IT" sz="2800" dirty="0"/>
              <a:t> </a:t>
            </a:r>
            <a:r>
              <a:rPr lang="it-IT" sz="2800" dirty="0" err="1"/>
              <a:t>employed</a:t>
            </a:r>
            <a:r>
              <a:rPr lang="it-IT" sz="2800" dirty="0"/>
              <a:t> </a:t>
            </a:r>
            <a:r>
              <a:rPr lang="it-IT" sz="2800" dirty="0" err="1"/>
              <a:t>across</a:t>
            </a:r>
            <a:r>
              <a:rPr lang="it-IT" sz="2800" dirty="0"/>
              <a:t> the EU </a:t>
            </a:r>
          </a:p>
          <a:p>
            <a:pPr algn="just"/>
            <a:endParaRPr lang="en-US" sz="1600" dirty="0"/>
          </a:p>
        </p:txBody>
      </p:sp>
    </p:spTree>
    <p:extLst>
      <p:ext uri="{BB962C8B-B14F-4D97-AF65-F5344CB8AC3E}">
        <p14:creationId xmlns:p14="http://schemas.microsoft.com/office/powerpoint/2010/main" val="6211181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err="1" smtClean="0"/>
              <a:t>Border</a:t>
            </a:r>
            <a:r>
              <a:rPr lang="it-IT" dirty="0" smtClean="0"/>
              <a:t> </a:t>
            </a:r>
            <a:r>
              <a:rPr lang="it-IT" dirty="0" err="1" smtClean="0"/>
              <a:t>Regions</a:t>
            </a:r>
            <a:endParaRPr lang="it-IT" dirty="0"/>
          </a:p>
        </p:txBody>
      </p:sp>
      <p:sp>
        <p:nvSpPr>
          <p:cNvPr id="3" name="Segnaposto testo 2"/>
          <p:cNvSpPr>
            <a:spLocks noGrp="1"/>
          </p:cNvSpPr>
          <p:nvPr>
            <p:ph type="body" sz="quarter" idx="11"/>
          </p:nvPr>
        </p:nvSpPr>
        <p:spPr>
          <a:xfrm>
            <a:off x="2702865" y="5218728"/>
            <a:ext cx="6245122" cy="5061250"/>
          </a:xfrm>
        </p:spPr>
        <p:txBody>
          <a:bodyPr/>
          <a:lstStyle/>
          <a:p>
            <a:pPr algn="just"/>
            <a:endParaRPr lang="en-US" dirty="0"/>
          </a:p>
        </p:txBody>
      </p:sp>
      <p:pic>
        <p:nvPicPr>
          <p:cNvPr id="1025" name="Picture 1" descr="age3image351135804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8624" y="908720"/>
            <a:ext cx="7344816" cy="5748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21539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sz="2800" dirty="0" err="1" smtClean="0"/>
              <a:t>Border</a:t>
            </a:r>
            <a:r>
              <a:rPr lang="it-IT" sz="2800" dirty="0" smtClean="0"/>
              <a:t> </a:t>
            </a:r>
            <a:r>
              <a:rPr lang="it-IT" sz="2800" dirty="0" err="1" smtClean="0"/>
              <a:t>regions</a:t>
            </a:r>
            <a:endParaRPr lang="it-IT" sz="2800" dirty="0"/>
          </a:p>
        </p:txBody>
      </p:sp>
      <p:sp>
        <p:nvSpPr>
          <p:cNvPr id="3" name="Segnaposto testo 2"/>
          <p:cNvSpPr>
            <a:spLocks noGrp="1"/>
          </p:cNvSpPr>
          <p:nvPr>
            <p:ph type="body" sz="quarter" idx="11"/>
          </p:nvPr>
        </p:nvSpPr>
        <p:spPr>
          <a:xfrm>
            <a:off x="431799" y="980728"/>
            <a:ext cx="11233149" cy="5724633"/>
          </a:xfrm>
        </p:spPr>
        <p:txBody>
          <a:bodyPr/>
          <a:lstStyle/>
          <a:p>
            <a:pPr algn="just"/>
            <a:r>
              <a:rPr lang="en-US" sz="2800" dirty="0"/>
              <a:t>As a matter of fact </a:t>
            </a:r>
            <a:r>
              <a:rPr lang="en-US" sz="2800" i="1" dirty="0"/>
              <a:t>“evidence gathered by the Commission demonstrates that border regions generally perform less well economically than other regions within a Member State. </a:t>
            </a:r>
            <a:endParaRPr lang="en-US" sz="2800" i="1" dirty="0" smtClean="0"/>
          </a:p>
          <a:p>
            <a:pPr algn="just"/>
            <a:r>
              <a:rPr lang="en-US" sz="2800" i="1" dirty="0" smtClean="0"/>
              <a:t>Access </a:t>
            </a:r>
            <a:r>
              <a:rPr lang="en-US" sz="2800" i="1" dirty="0"/>
              <a:t>to public services such as hospitals and </a:t>
            </a:r>
            <a:r>
              <a:rPr lang="en-US" sz="2800" i="1" dirty="0" smtClean="0"/>
              <a:t>universities </a:t>
            </a:r>
            <a:r>
              <a:rPr lang="en-US" sz="2800" i="1" dirty="0"/>
              <a:t>is generally lower in border regions. Navigating between different administrative and legal systems is often still complex and </a:t>
            </a:r>
            <a:r>
              <a:rPr lang="en-US" sz="2800" i="1" dirty="0" smtClean="0"/>
              <a:t>costly. </a:t>
            </a:r>
            <a:r>
              <a:rPr lang="en-US" sz="2800" i="1" dirty="0"/>
              <a:t>Individuals, businesses, public authorities and non-governmental </a:t>
            </a:r>
            <a:r>
              <a:rPr lang="en-US" sz="2800" i="1" dirty="0" err="1"/>
              <a:t>organisations</a:t>
            </a:r>
            <a:r>
              <a:rPr lang="en-US" sz="2800" i="1" dirty="0"/>
              <a:t> have shared with the Commission their at times negative </a:t>
            </a:r>
            <a:r>
              <a:rPr lang="en-US" sz="2800" i="1" dirty="0" smtClean="0"/>
              <a:t>experiences </a:t>
            </a:r>
            <a:r>
              <a:rPr lang="en-US" sz="2800" i="1" dirty="0"/>
              <a:t>of </a:t>
            </a:r>
            <a:r>
              <a:rPr lang="en-US" sz="2800" i="1" dirty="0" smtClean="0"/>
              <a:t>interaction </a:t>
            </a:r>
            <a:r>
              <a:rPr lang="en-US" sz="2800" i="1" dirty="0"/>
              <a:t>across internal </a:t>
            </a:r>
            <a:r>
              <a:rPr lang="en-US" sz="2800" i="1" dirty="0" smtClean="0"/>
              <a:t>borders”</a:t>
            </a:r>
            <a:r>
              <a:rPr lang="en-US" sz="2800" dirty="0" smtClean="0"/>
              <a:t>.</a:t>
            </a:r>
          </a:p>
          <a:p>
            <a:pPr algn="just"/>
            <a:endParaRPr lang="en-US" sz="2800" dirty="0"/>
          </a:p>
          <a:p>
            <a:pPr algn="just"/>
            <a:r>
              <a:rPr lang="is-IS" sz="2800" dirty="0"/>
              <a:t>COM(2017) 534 final </a:t>
            </a:r>
            <a:endParaRPr lang="is-IS" sz="2800" dirty="0"/>
          </a:p>
          <a:p>
            <a:pPr algn="just"/>
            <a:endParaRPr lang="en-US" sz="2800" dirty="0"/>
          </a:p>
        </p:txBody>
      </p:sp>
    </p:spTree>
    <p:extLst>
      <p:ext uri="{BB962C8B-B14F-4D97-AF65-F5344CB8AC3E}">
        <p14:creationId xmlns:p14="http://schemas.microsoft.com/office/powerpoint/2010/main" val="12024695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Leonardo </a:t>
            </a:r>
            <a:r>
              <a:rPr lang="it-IT" dirty="0" smtClean="0"/>
              <a:t>Pasqui</a:t>
            </a:r>
            <a:endParaRPr lang="it-IT" dirty="0"/>
          </a:p>
        </p:txBody>
      </p:sp>
      <p:sp>
        <p:nvSpPr>
          <p:cNvPr id="4" name="Segnaposto testo 3"/>
          <p:cNvSpPr>
            <a:spLocks noGrp="1"/>
          </p:cNvSpPr>
          <p:nvPr>
            <p:ph type="body" sz="quarter" idx="12"/>
          </p:nvPr>
        </p:nvSpPr>
        <p:spPr>
          <a:xfrm>
            <a:off x="1390650" y="3789040"/>
            <a:ext cx="9410700" cy="1440160"/>
          </a:xfrm>
        </p:spPr>
        <p:txBody>
          <a:bodyPr/>
          <a:lstStyle/>
          <a:p>
            <a:r>
              <a:rPr lang="it-IT" dirty="0"/>
              <a:t>l</a:t>
            </a:r>
            <a:r>
              <a:rPr lang="it-IT" dirty="0" smtClean="0"/>
              <a:t>eonardo.pasqui2@unibo.it</a:t>
            </a:r>
            <a:endParaRPr lang="it-IT" dirty="0"/>
          </a:p>
        </p:txBody>
      </p:sp>
    </p:spTree>
    <p:extLst>
      <p:ext uri="{BB962C8B-B14F-4D97-AF65-F5344CB8AC3E}">
        <p14:creationId xmlns:p14="http://schemas.microsoft.com/office/powerpoint/2010/main" val="3994161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94237" y="199724"/>
            <a:ext cx="11233149" cy="648071"/>
          </a:xfrm>
        </p:spPr>
        <p:txBody>
          <a:bodyPr/>
          <a:lstStyle/>
          <a:p>
            <a:r>
              <a:rPr lang="it-IT" dirty="0"/>
              <a:t>The single market</a:t>
            </a:r>
          </a:p>
        </p:txBody>
      </p:sp>
      <p:sp>
        <p:nvSpPr>
          <p:cNvPr id="3" name="Segnaposto testo 2"/>
          <p:cNvSpPr>
            <a:spLocks noGrp="1"/>
          </p:cNvSpPr>
          <p:nvPr>
            <p:ph type="body" sz="quarter" idx="11"/>
          </p:nvPr>
        </p:nvSpPr>
        <p:spPr>
          <a:xfrm>
            <a:off x="94237" y="1124747"/>
            <a:ext cx="4705619" cy="5112565"/>
          </a:xfrm>
        </p:spPr>
        <p:txBody>
          <a:bodyPr/>
          <a:lstStyle/>
          <a:p>
            <a:pPr algn="just"/>
            <a:r>
              <a:rPr lang="en-US" dirty="0"/>
              <a:t>The single market of the EU is based on the four freedoms laid down in the EU Treaties</a:t>
            </a:r>
          </a:p>
          <a:p>
            <a:pPr algn="just"/>
            <a:endParaRPr lang="en-US" dirty="0"/>
          </a:p>
          <a:p>
            <a:pPr marL="285750" indent="-285750" algn="just">
              <a:buFont typeface="Arial" panose="020B0604020202020204" pitchFamily="34" charset="0"/>
              <a:buChar char="•"/>
            </a:pPr>
            <a:r>
              <a:rPr lang="en-GB" dirty="0"/>
              <a:t>Free movement of workers</a:t>
            </a:r>
          </a:p>
          <a:p>
            <a:pPr marL="285750" indent="-285750" algn="just">
              <a:buFont typeface="Arial" panose="020B0604020202020204" pitchFamily="34" charset="0"/>
              <a:buChar char="•"/>
            </a:pPr>
            <a:r>
              <a:rPr lang="en-GB" dirty="0"/>
              <a:t>Free movement of goods</a:t>
            </a:r>
          </a:p>
          <a:p>
            <a:pPr marL="285750" indent="-285750" algn="just">
              <a:buFont typeface="Arial" panose="020B0604020202020204" pitchFamily="34" charset="0"/>
              <a:buChar char="•"/>
            </a:pPr>
            <a:r>
              <a:rPr lang="en-US" dirty="0"/>
              <a:t>Freedom of establishment and freedom to provide services</a:t>
            </a:r>
          </a:p>
          <a:p>
            <a:pPr marL="285750" indent="-285750" algn="just">
              <a:buFont typeface="Arial" panose="020B0604020202020204" pitchFamily="34" charset="0"/>
              <a:buChar char="•"/>
            </a:pPr>
            <a:r>
              <a:rPr lang="en-GB" dirty="0"/>
              <a:t>Free movement of </a:t>
            </a:r>
            <a:r>
              <a:rPr lang="en-GB" dirty="0" smtClean="0"/>
              <a:t>Capital</a:t>
            </a:r>
            <a:endParaRPr lang="en-GB" dirty="0"/>
          </a:p>
          <a:p>
            <a:pPr marL="285750" indent="-285750" algn="just">
              <a:buFont typeface="Arial" panose="020B0604020202020204" pitchFamily="34" charset="0"/>
              <a:buChar char="•"/>
            </a:pPr>
            <a:endParaRPr lang="en-GB" dirty="0"/>
          </a:p>
          <a:p>
            <a:pPr algn="just"/>
            <a:r>
              <a:rPr lang="en-US" dirty="0"/>
              <a:t>The aim is to ensure that moving from one country to another is as easy as inside a country. At the same time, the aim is also to ensure the protection of consumers, workers and the environment.</a:t>
            </a:r>
            <a:endParaRPr lang="en-GB" dirty="0"/>
          </a:p>
        </p:txBody>
      </p:sp>
      <p:pic>
        <p:nvPicPr>
          <p:cNvPr id="5" name="Immagine 4" descr="Immagine che contiene mappa&#10;&#10;Descrizione generata automaticamente">
            <a:extLst>
              <a:ext uri="{FF2B5EF4-FFF2-40B4-BE49-F238E27FC236}">
                <a16:creationId xmlns:a16="http://schemas.microsoft.com/office/drawing/2014/main" xmlns="" id="{865ABAA8-63A4-5F70-0801-0BF27358F7EE}"/>
              </a:ext>
            </a:extLst>
          </p:cNvPr>
          <p:cNvPicPr>
            <a:picLocks noChangeAspect="1"/>
          </p:cNvPicPr>
          <p:nvPr/>
        </p:nvPicPr>
        <p:blipFill>
          <a:blip r:embed="rId2"/>
          <a:stretch>
            <a:fillRect/>
          </a:stretch>
        </p:blipFill>
        <p:spPr>
          <a:xfrm>
            <a:off x="4799856" y="199724"/>
            <a:ext cx="5832648" cy="6339835"/>
          </a:xfrm>
          <a:prstGeom prst="rect">
            <a:avLst/>
          </a:prstGeom>
        </p:spPr>
      </p:pic>
    </p:spTree>
    <p:extLst>
      <p:ext uri="{BB962C8B-B14F-4D97-AF65-F5344CB8AC3E}">
        <p14:creationId xmlns:p14="http://schemas.microsoft.com/office/powerpoint/2010/main" val="1578447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err="1"/>
              <a:t>What</a:t>
            </a:r>
            <a:r>
              <a:rPr lang="it-IT" dirty="0"/>
              <a:t> </a:t>
            </a:r>
            <a:r>
              <a:rPr lang="it-IT" dirty="0" err="1"/>
              <a:t>is</a:t>
            </a:r>
            <a:r>
              <a:rPr lang="it-IT" dirty="0"/>
              <a:t> the EU Single Market?</a:t>
            </a:r>
          </a:p>
        </p:txBody>
      </p:sp>
      <p:sp>
        <p:nvSpPr>
          <p:cNvPr id="5" name="CasellaDiTesto 4"/>
          <p:cNvSpPr txBox="1"/>
          <p:nvPr/>
        </p:nvSpPr>
        <p:spPr>
          <a:xfrm>
            <a:off x="1199456" y="2060848"/>
            <a:ext cx="6048672" cy="369332"/>
          </a:xfrm>
          <a:prstGeom prst="rect">
            <a:avLst/>
          </a:prstGeom>
          <a:noFill/>
        </p:spPr>
        <p:txBody>
          <a:bodyPr wrap="square" rtlCol="0">
            <a:spAutoFit/>
          </a:bodyPr>
          <a:lstStyle/>
          <a:p>
            <a:r>
              <a:rPr lang="it-IT" dirty="0" smtClean="0">
                <a:hlinkClick r:id="rId2"/>
              </a:rPr>
              <a:t>LINK</a:t>
            </a:r>
            <a:endParaRPr lang="it-IT" dirty="0"/>
          </a:p>
        </p:txBody>
      </p:sp>
    </p:spTree>
    <p:extLst>
      <p:ext uri="{BB962C8B-B14F-4D97-AF65-F5344CB8AC3E}">
        <p14:creationId xmlns:p14="http://schemas.microsoft.com/office/powerpoint/2010/main" val="3696729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err="1"/>
              <a:t>European</a:t>
            </a:r>
            <a:r>
              <a:rPr lang="it-IT" dirty="0"/>
              <a:t> Single Market</a:t>
            </a:r>
          </a:p>
        </p:txBody>
      </p:sp>
      <p:sp>
        <p:nvSpPr>
          <p:cNvPr id="3" name="Segnaposto testo 2"/>
          <p:cNvSpPr>
            <a:spLocks noGrp="1"/>
          </p:cNvSpPr>
          <p:nvPr>
            <p:ph type="body" sz="quarter" idx="11"/>
          </p:nvPr>
        </p:nvSpPr>
        <p:spPr>
          <a:xfrm>
            <a:off x="527052" y="1412875"/>
            <a:ext cx="11233149" cy="4968449"/>
          </a:xfrm>
        </p:spPr>
        <p:txBody>
          <a:bodyPr/>
          <a:lstStyle/>
          <a:p>
            <a:pPr algn="just"/>
            <a:r>
              <a:rPr lang="en-US" dirty="0"/>
              <a:t>The internal market of the European Union (EU) is a </a:t>
            </a:r>
            <a:r>
              <a:rPr lang="en-US" b="1" dirty="0"/>
              <a:t>single market </a:t>
            </a:r>
            <a:r>
              <a:rPr lang="en-US" dirty="0"/>
              <a:t>in which the free movement of goods, services, capital and persons is assured, and in which citizens are free to live, work, study and do business.</a:t>
            </a:r>
          </a:p>
          <a:p>
            <a:pPr algn="just"/>
            <a:endParaRPr lang="en-US" dirty="0"/>
          </a:p>
          <a:p>
            <a:pPr algn="just"/>
            <a:r>
              <a:rPr lang="en-US" dirty="0"/>
              <a:t>Since its creation in </a:t>
            </a:r>
            <a:r>
              <a:rPr lang="en-US" b="1" dirty="0"/>
              <a:t>1993</a:t>
            </a:r>
            <a:r>
              <a:rPr lang="en-US" dirty="0"/>
              <a:t>, the single market has opened itself more to competition, created jobs, and reduced many trade barriers. The </a:t>
            </a:r>
            <a:r>
              <a:rPr lang="en-US" b="1" dirty="0"/>
              <a:t>Single Market Act </a:t>
            </a:r>
            <a:r>
              <a:rPr lang="en-US" b="1" dirty="0" smtClean="0"/>
              <a:t>I-II</a:t>
            </a:r>
            <a:r>
              <a:rPr lang="en-US" dirty="0" smtClean="0"/>
              <a:t> </a:t>
            </a:r>
            <a:r>
              <a:rPr lang="en-US" dirty="0"/>
              <a:t>was put forward in two parts, in 2011 and 2012, containing proposals to further exploit the opportunities afforded by the single market, in order to boost employment and improve confidence in European business.</a:t>
            </a:r>
          </a:p>
          <a:p>
            <a:pPr algn="just"/>
            <a:endParaRPr lang="en-US" dirty="0"/>
          </a:p>
          <a:p>
            <a:pPr algn="just"/>
            <a:r>
              <a:rPr lang="en-US" dirty="0"/>
              <a:t>The Single Market is all about </a:t>
            </a:r>
            <a:r>
              <a:rPr lang="en-US" b="1" dirty="0"/>
              <a:t>bringing down barriers </a:t>
            </a:r>
            <a:r>
              <a:rPr lang="en-US" dirty="0"/>
              <a:t>and </a:t>
            </a:r>
            <a:r>
              <a:rPr lang="en-US" b="1" dirty="0"/>
              <a:t>simplifying existing rules </a:t>
            </a:r>
            <a:r>
              <a:rPr lang="en-US" dirty="0"/>
              <a:t>to enable everyone in the EU to make the most of the opportunities offered to them by having direct access to 27 countries and 450 million people.</a:t>
            </a:r>
          </a:p>
          <a:p>
            <a:pPr algn="just"/>
            <a:endParaRPr lang="en-US" dirty="0"/>
          </a:p>
          <a:p>
            <a:pPr algn="just"/>
            <a:r>
              <a:rPr lang="en-US" dirty="0"/>
              <a:t>It is a unified trading territory that functions without the border regulations and tariffs which typically apply to trade between countries. </a:t>
            </a:r>
            <a:endParaRPr lang="it-IT" dirty="0"/>
          </a:p>
          <a:p>
            <a:pPr algn="just"/>
            <a:endParaRPr lang="en-US" dirty="0"/>
          </a:p>
        </p:txBody>
      </p:sp>
    </p:spTree>
    <p:extLst>
      <p:ext uri="{BB962C8B-B14F-4D97-AF65-F5344CB8AC3E}">
        <p14:creationId xmlns:p14="http://schemas.microsoft.com/office/powerpoint/2010/main" val="1979329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The </a:t>
            </a:r>
            <a:r>
              <a:rPr lang="it-IT" dirty="0" err="1"/>
              <a:t>process</a:t>
            </a:r>
            <a:r>
              <a:rPr lang="it-IT" dirty="0"/>
              <a:t> </a:t>
            </a:r>
            <a:r>
              <a:rPr lang="it-IT" dirty="0" err="1"/>
              <a:t>towards</a:t>
            </a:r>
            <a:r>
              <a:rPr lang="it-IT" dirty="0"/>
              <a:t> a single market</a:t>
            </a:r>
          </a:p>
        </p:txBody>
      </p:sp>
      <p:sp>
        <p:nvSpPr>
          <p:cNvPr id="3" name="Segnaposto testo 2"/>
          <p:cNvSpPr>
            <a:spLocks noGrp="1"/>
          </p:cNvSpPr>
          <p:nvPr>
            <p:ph type="body" sz="quarter" idx="11"/>
          </p:nvPr>
        </p:nvSpPr>
        <p:spPr>
          <a:xfrm>
            <a:off x="431799" y="980728"/>
            <a:ext cx="11233149" cy="5724633"/>
          </a:xfrm>
        </p:spPr>
        <p:txBody>
          <a:bodyPr/>
          <a:lstStyle/>
          <a:p>
            <a:pPr algn="just"/>
            <a:r>
              <a:rPr lang="en-US" sz="2000" dirty="0"/>
              <a:t>In the late 1970s, the European Economic Community, or Common Market, established by the </a:t>
            </a:r>
            <a:r>
              <a:rPr lang="en-US" sz="2000" b="1" dirty="0"/>
              <a:t>Treaty of Rome (1957)</a:t>
            </a:r>
            <a:r>
              <a:rPr lang="en-US" sz="2000" dirty="0"/>
              <a:t>, had still not been completed. Intra-Community trade had, admittedly, been </a:t>
            </a:r>
            <a:r>
              <a:rPr lang="en-US" sz="2000" dirty="0" err="1"/>
              <a:t>liberalised</a:t>
            </a:r>
            <a:r>
              <a:rPr lang="en-US" sz="2000" dirty="0"/>
              <a:t> by the rapid elimination of quotas and by the gradual lowering of customs barriers. With regard to industrial products, </a:t>
            </a:r>
            <a:r>
              <a:rPr lang="en-US" sz="2000" dirty="0" err="1"/>
              <a:t>liberalisation</a:t>
            </a:r>
            <a:r>
              <a:rPr lang="en-US" sz="2000" dirty="0"/>
              <a:t> was completed on 1 July 1968. As for agricultural products, the common agricultural policy (CAP), in force since 1962, comprised a product-specific Community market </a:t>
            </a:r>
            <a:r>
              <a:rPr lang="en-US" sz="2000" dirty="0" err="1"/>
              <a:t>organisation</a:t>
            </a:r>
            <a:r>
              <a:rPr lang="en-US" sz="2000" dirty="0"/>
              <a:t> which established a unified market with guaranteed prices.</a:t>
            </a:r>
          </a:p>
          <a:p>
            <a:pPr algn="just"/>
            <a:endParaRPr lang="en-US" sz="2000" dirty="0"/>
          </a:p>
          <a:p>
            <a:pPr algn="just"/>
            <a:r>
              <a:rPr lang="en-US" sz="2000" dirty="0"/>
              <a:t>However, many obstacles to free movement still remained. </a:t>
            </a:r>
            <a:r>
              <a:rPr lang="en-US" sz="2000" b="1" dirty="0"/>
              <a:t>Customs controls remained a necessity because of disparities between national legislations relating to quality, safety and hygiene standards</a:t>
            </a:r>
            <a:r>
              <a:rPr lang="en-US" sz="2000" dirty="0"/>
              <a:t>. </a:t>
            </a:r>
            <a:endParaRPr lang="en-US" sz="2000" dirty="0" smtClean="0"/>
          </a:p>
          <a:p>
            <a:pPr algn="just"/>
            <a:r>
              <a:rPr lang="en-US" sz="2000" dirty="0" smtClean="0"/>
              <a:t>Any </a:t>
            </a:r>
            <a:r>
              <a:rPr lang="en-US" sz="2000" dirty="0"/>
              <a:t>country which deemed the manufacturing standards of another country inadequate was able to block imports. On 20 February 1979, in the </a:t>
            </a:r>
            <a:r>
              <a:rPr lang="en-US" sz="2000" b="1" dirty="0"/>
              <a:t>Cassis de Dijon </a:t>
            </a:r>
            <a:r>
              <a:rPr lang="en-US" sz="2000" dirty="0"/>
              <a:t>case (C-120/7), the Court of Justice had handed down a ruling that ‘</a:t>
            </a:r>
            <a:r>
              <a:rPr lang="en-US" sz="2000" b="1" dirty="0"/>
              <a:t>any product lawfully produced and marketed in one Member State must, in principle, be admitted to the market of any other Member State</a:t>
            </a:r>
            <a:r>
              <a:rPr lang="en-US" sz="2000" dirty="0"/>
              <a:t>.’ Derogations from this principle were admissible only under very strict conditions, but the Commission, having identified cases of unreasonable regulations, then had to refer them to the Court of Justice, which settled cases on an individual basis.</a:t>
            </a:r>
          </a:p>
          <a:p>
            <a:pPr algn="just"/>
            <a:endParaRPr lang="en-US" sz="1600" dirty="0"/>
          </a:p>
        </p:txBody>
      </p:sp>
    </p:spTree>
    <p:extLst>
      <p:ext uri="{BB962C8B-B14F-4D97-AF65-F5344CB8AC3E}">
        <p14:creationId xmlns:p14="http://schemas.microsoft.com/office/powerpoint/2010/main" val="1959380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15463" y="323990"/>
            <a:ext cx="11233149" cy="648071"/>
          </a:xfrm>
        </p:spPr>
        <p:txBody>
          <a:bodyPr/>
          <a:lstStyle/>
          <a:p>
            <a:r>
              <a:rPr lang="it-IT" sz="2800" dirty="0"/>
              <a:t>Free </a:t>
            </a:r>
            <a:r>
              <a:rPr lang="it-IT" sz="2800" dirty="0" err="1"/>
              <a:t>movement</a:t>
            </a:r>
            <a:r>
              <a:rPr lang="it-IT" sz="2800" dirty="0"/>
              <a:t> of </a:t>
            </a:r>
            <a:r>
              <a:rPr lang="it-IT" sz="2800" dirty="0" err="1"/>
              <a:t>goods</a:t>
            </a:r>
            <a:endParaRPr lang="it-IT" sz="2800" dirty="0"/>
          </a:p>
        </p:txBody>
      </p:sp>
      <p:sp>
        <p:nvSpPr>
          <p:cNvPr id="6" name="CasellaDiTesto 5">
            <a:extLst>
              <a:ext uri="{FF2B5EF4-FFF2-40B4-BE49-F238E27FC236}">
                <a16:creationId xmlns:a16="http://schemas.microsoft.com/office/drawing/2014/main" xmlns="" id="{171F5C72-E4C3-15AA-526B-62B9B40DDA98}"/>
              </a:ext>
            </a:extLst>
          </p:cNvPr>
          <p:cNvSpPr txBox="1"/>
          <p:nvPr/>
        </p:nvSpPr>
        <p:spPr>
          <a:xfrm>
            <a:off x="254371" y="751344"/>
            <a:ext cx="11440433" cy="5632311"/>
          </a:xfrm>
          <a:prstGeom prst="rect">
            <a:avLst/>
          </a:prstGeom>
          <a:noFill/>
        </p:spPr>
        <p:txBody>
          <a:bodyPr wrap="square">
            <a:spAutoFit/>
          </a:bodyPr>
          <a:lstStyle/>
          <a:p>
            <a:pPr algn="just"/>
            <a:endParaRPr lang="en-US" b="0" i="0" dirty="0" smtClean="0">
              <a:solidFill>
                <a:srgbClr val="202124"/>
              </a:solidFill>
              <a:effectLst/>
              <a:latin typeface="Century Gothic" panose="020B0502020202020204" pitchFamily="34" charset="0"/>
            </a:endParaRPr>
          </a:p>
          <a:p>
            <a:pPr algn="just"/>
            <a:r>
              <a:rPr lang="en-US" b="0" i="0" dirty="0" smtClean="0">
                <a:solidFill>
                  <a:srgbClr val="202124"/>
                </a:solidFill>
                <a:effectLst/>
                <a:latin typeface="Century Gothic" panose="020B0502020202020204" pitchFamily="34" charset="0"/>
              </a:rPr>
              <a:t>The </a:t>
            </a:r>
            <a:r>
              <a:rPr lang="en-US" b="0" i="0" dirty="0">
                <a:solidFill>
                  <a:srgbClr val="202124"/>
                </a:solidFill>
                <a:effectLst/>
                <a:latin typeface="Century Gothic" panose="020B0502020202020204" pitchFamily="34" charset="0"/>
              </a:rPr>
              <a:t>free movement of goods, </a:t>
            </a:r>
            <a:r>
              <a:rPr lang="en-US" b="1" i="0" dirty="0">
                <a:solidFill>
                  <a:srgbClr val="202124"/>
                </a:solidFill>
                <a:effectLst/>
                <a:latin typeface="Century Gothic" panose="020B0502020202020204" pitchFamily="34" charset="0"/>
              </a:rPr>
              <a:t>the first of the four fundamental freedoms of the internal market</a:t>
            </a:r>
            <a:r>
              <a:rPr lang="en-US" b="0" i="0" dirty="0">
                <a:solidFill>
                  <a:srgbClr val="202124"/>
                </a:solidFill>
                <a:effectLst/>
                <a:latin typeface="Century Gothic" panose="020B0502020202020204" pitchFamily="34" charset="0"/>
              </a:rPr>
              <a:t>, is secured through the elimination of customs duties and quantitative restrictions, and the prohibition of measures having an equivalent effect</a:t>
            </a:r>
            <a:r>
              <a:rPr lang="en-US" b="0" i="0" dirty="0">
                <a:solidFill>
                  <a:srgbClr val="202124"/>
                </a:solidFill>
                <a:effectLst/>
                <a:latin typeface="Franklin Gothic Book" panose="020B0503020102020204" pitchFamily="34" charset="0"/>
              </a:rPr>
              <a:t>.</a:t>
            </a:r>
          </a:p>
          <a:p>
            <a:pPr algn="just"/>
            <a:endParaRPr lang="en-US" dirty="0">
              <a:solidFill>
                <a:srgbClr val="202124"/>
              </a:solidFill>
              <a:latin typeface="Franklin Gothic Book" panose="020B0503020102020204" pitchFamily="34" charset="0"/>
            </a:endParaRPr>
          </a:p>
          <a:p>
            <a:pPr algn="just"/>
            <a:r>
              <a:rPr lang="en-US" dirty="0">
                <a:solidFill>
                  <a:srgbClr val="202124"/>
                </a:solidFill>
                <a:latin typeface="Century Gothic" panose="020B0502020202020204" pitchFamily="34" charset="0"/>
              </a:rPr>
              <a:t>The principles of mutual recognition, elimination of physical and technical barriers and promotion of </a:t>
            </a:r>
            <a:r>
              <a:rPr lang="en-US" dirty="0" err="1">
                <a:solidFill>
                  <a:srgbClr val="202124"/>
                </a:solidFill>
                <a:latin typeface="Century Gothic" panose="020B0502020202020204" pitchFamily="34" charset="0"/>
              </a:rPr>
              <a:t>standardisation</a:t>
            </a:r>
            <a:r>
              <a:rPr lang="en-US" dirty="0">
                <a:solidFill>
                  <a:srgbClr val="202124"/>
                </a:solidFill>
                <a:latin typeface="Century Gothic" panose="020B0502020202020204" pitchFamily="34" charset="0"/>
              </a:rPr>
              <a:t> were added in order to continue the completion of the internal market. </a:t>
            </a:r>
          </a:p>
          <a:p>
            <a:pPr algn="just"/>
            <a:endParaRPr lang="en-US" dirty="0">
              <a:solidFill>
                <a:srgbClr val="202124"/>
              </a:solidFill>
              <a:latin typeface="Century Gothic" panose="020B0502020202020204" pitchFamily="34" charset="0"/>
            </a:endParaRPr>
          </a:p>
          <a:p>
            <a:pPr algn="just"/>
            <a:endParaRPr lang="en-US" dirty="0">
              <a:solidFill>
                <a:srgbClr val="202124"/>
              </a:solidFill>
              <a:latin typeface="Century Gothic" panose="020B0502020202020204" pitchFamily="34" charset="0"/>
            </a:endParaRPr>
          </a:p>
          <a:p>
            <a:pPr algn="just"/>
            <a:r>
              <a:rPr lang="en-US" b="1" dirty="0">
                <a:solidFill>
                  <a:srgbClr val="202124"/>
                </a:solidFill>
                <a:latin typeface="Century Gothic" panose="020B0502020202020204" pitchFamily="34" charset="0"/>
              </a:rPr>
              <a:t>Legal basis</a:t>
            </a:r>
          </a:p>
          <a:p>
            <a:pPr algn="just"/>
            <a:r>
              <a:rPr lang="en-US" dirty="0">
                <a:solidFill>
                  <a:srgbClr val="202124"/>
                </a:solidFill>
                <a:latin typeface="Century Gothic" panose="020B0502020202020204" pitchFamily="34" charset="0"/>
              </a:rPr>
              <a:t>Article 26 and Articles 28-37 of the Treaty on the Functioning of the European Union (TFEU).</a:t>
            </a:r>
          </a:p>
          <a:p>
            <a:pPr algn="just"/>
            <a:endParaRPr lang="en-US" dirty="0">
              <a:solidFill>
                <a:srgbClr val="202124"/>
              </a:solidFill>
              <a:latin typeface="Century Gothic" panose="020B0502020202020204" pitchFamily="34" charset="0"/>
            </a:endParaRPr>
          </a:p>
          <a:p>
            <a:pPr algn="just"/>
            <a:r>
              <a:rPr lang="en-US" b="1" dirty="0">
                <a:solidFill>
                  <a:srgbClr val="202124"/>
                </a:solidFill>
                <a:latin typeface="Century Gothic" panose="020B0502020202020204" pitchFamily="34" charset="0"/>
              </a:rPr>
              <a:t>Objectives</a:t>
            </a:r>
          </a:p>
          <a:p>
            <a:pPr algn="just"/>
            <a:r>
              <a:rPr lang="en-US" dirty="0">
                <a:solidFill>
                  <a:srgbClr val="202124"/>
                </a:solidFill>
                <a:latin typeface="Century Gothic" panose="020B0502020202020204" pitchFamily="34" charset="0"/>
              </a:rPr>
              <a:t>The right to the free movement of goods originating in Member States, and of goods from third countries which are in free circulation in the Member States, is one of the fundamental principles of the Treaty (Article 28 of the TFEU). Originally, </a:t>
            </a:r>
            <a:r>
              <a:rPr lang="en-US" b="1" dirty="0">
                <a:solidFill>
                  <a:srgbClr val="202124"/>
                </a:solidFill>
                <a:latin typeface="Century Gothic" panose="020B0502020202020204" pitchFamily="34" charset="0"/>
              </a:rPr>
              <a:t>the free movement of goods was seen as part of a customs union between the Member States</a:t>
            </a:r>
            <a:r>
              <a:rPr lang="en-US" dirty="0">
                <a:solidFill>
                  <a:srgbClr val="202124"/>
                </a:solidFill>
                <a:latin typeface="Century Gothic" panose="020B0502020202020204" pitchFamily="34" charset="0"/>
              </a:rPr>
              <a:t>, involving the abolition of customs duties, quantitative restrictions on trade and equivalent measures, and the establishment of a common external tariff for the Union. Later on, the emphasis was placed on </a:t>
            </a:r>
            <a:r>
              <a:rPr lang="en-US" b="1" dirty="0">
                <a:solidFill>
                  <a:srgbClr val="202124"/>
                </a:solidFill>
                <a:latin typeface="Century Gothic" panose="020B0502020202020204" pitchFamily="34" charset="0"/>
              </a:rPr>
              <a:t>eliminating</a:t>
            </a:r>
            <a:r>
              <a:rPr lang="en-US" dirty="0">
                <a:solidFill>
                  <a:srgbClr val="202124"/>
                </a:solidFill>
                <a:latin typeface="Century Gothic" panose="020B0502020202020204" pitchFamily="34" charset="0"/>
              </a:rPr>
              <a:t> </a:t>
            </a:r>
            <a:r>
              <a:rPr lang="en-US" b="1" dirty="0">
                <a:solidFill>
                  <a:srgbClr val="202124"/>
                </a:solidFill>
                <a:latin typeface="Century Gothic" panose="020B0502020202020204" pitchFamily="34" charset="0"/>
              </a:rPr>
              <a:t>all remaining obstacles to the free movement of goods, with a view to creating the internal market</a:t>
            </a:r>
            <a:r>
              <a:rPr lang="en-US" dirty="0">
                <a:solidFill>
                  <a:srgbClr val="202124"/>
                </a:solidFill>
                <a:latin typeface="Century Gothic" panose="020B0502020202020204" pitchFamily="34" charset="0"/>
              </a:rPr>
              <a:t>.</a:t>
            </a:r>
            <a:endParaRPr lang="it-IT" dirty="0">
              <a:solidFill>
                <a:srgbClr val="202124"/>
              </a:solidFill>
              <a:latin typeface="Century Gothic" panose="020B0502020202020204" pitchFamily="34" charset="0"/>
            </a:endParaRPr>
          </a:p>
        </p:txBody>
      </p:sp>
    </p:spTree>
    <p:extLst>
      <p:ext uri="{BB962C8B-B14F-4D97-AF65-F5344CB8AC3E}">
        <p14:creationId xmlns:p14="http://schemas.microsoft.com/office/powerpoint/2010/main" val="3709396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dirty="0"/>
              <a:t>Free </a:t>
            </a:r>
            <a:r>
              <a:rPr lang="it-IT" dirty="0" err="1"/>
              <a:t>movement</a:t>
            </a:r>
            <a:r>
              <a:rPr lang="it-IT" dirty="0"/>
              <a:t> of </a:t>
            </a:r>
            <a:r>
              <a:rPr lang="it-IT" dirty="0" err="1"/>
              <a:t>goods</a:t>
            </a:r>
            <a:endParaRPr lang="it-IT" dirty="0"/>
          </a:p>
        </p:txBody>
      </p:sp>
      <p:sp>
        <p:nvSpPr>
          <p:cNvPr id="3" name="Segnaposto testo 2"/>
          <p:cNvSpPr>
            <a:spLocks noGrp="1"/>
          </p:cNvSpPr>
          <p:nvPr>
            <p:ph type="body" sz="quarter" idx="11"/>
          </p:nvPr>
        </p:nvSpPr>
        <p:spPr/>
        <p:txBody>
          <a:bodyPr/>
          <a:lstStyle/>
          <a:p>
            <a:r>
              <a:rPr lang="en-US" dirty="0"/>
              <a:t>The elimination of customs duties and quantitative restrictions (quotas) between Member States was accomplished by </a:t>
            </a:r>
            <a:r>
              <a:rPr lang="en-US" b="1" dirty="0"/>
              <a:t>1 July 1968</a:t>
            </a:r>
            <a:r>
              <a:rPr lang="en-US" dirty="0"/>
              <a:t>. This deadline was not met in the case of the supplementary objectives – the prohibition of measures having an equivalent effect, and the </a:t>
            </a:r>
            <a:r>
              <a:rPr lang="en-US" dirty="0" err="1"/>
              <a:t>harmonisation</a:t>
            </a:r>
            <a:r>
              <a:rPr lang="en-US" dirty="0"/>
              <a:t> of relevant national laws. These objectives became central in the ongoing effort to achieve free movement of goods.</a:t>
            </a:r>
          </a:p>
          <a:p>
            <a:endParaRPr lang="en-US" dirty="0"/>
          </a:p>
          <a:p>
            <a:pPr marL="342900" indent="-342900">
              <a:buAutoNum type="arabicParenR"/>
            </a:pPr>
            <a:r>
              <a:rPr lang="en-US" dirty="0"/>
              <a:t>Prohibition of charges having an effect equivalent to that of customs duties: Article 28(1) and Article 30 of the TFEU</a:t>
            </a:r>
          </a:p>
          <a:p>
            <a:pPr marL="342900" indent="-342900">
              <a:buAutoNum type="arabicParenR"/>
            </a:pPr>
            <a:r>
              <a:rPr lang="en-US" dirty="0"/>
              <a:t>Prohibition of measures having an effect equivalent to quantitative restrictions: Article 34 and Article 35 of the TFEU (Cassis de Dijon and </a:t>
            </a:r>
            <a:r>
              <a:rPr lang="en-US" dirty="0" err="1"/>
              <a:t>Dassonville</a:t>
            </a:r>
            <a:r>
              <a:rPr lang="en-US" dirty="0"/>
              <a:t>)</a:t>
            </a:r>
          </a:p>
          <a:p>
            <a:pPr marL="342900" indent="-342900">
              <a:buAutoNum type="arabicParenR"/>
            </a:pPr>
            <a:r>
              <a:rPr lang="en-US" dirty="0"/>
              <a:t>Exceptions to the prohibition of measures having an effect equivalent to that of quantitative restrictions (art. 36 TFEU) -&gt; should be proportional and justified.</a:t>
            </a:r>
          </a:p>
          <a:p>
            <a:pPr marL="342900" indent="-342900">
              <a:buAutoNum type="arabicParenR"/>
            </a:pPr>
            <a:r>
              <a:rPr lang="it-IT" dirty="0" err="1"/>
              <a:t>Harmonisation</a:t>
            </a:r>
            <a:r>
              <a:rPr lang="it-IT" dirty="0"/>
              <a:t> of national </a:t>
            </a:r>
            <a:r>
              <a:rPr lang="it-IT" dirty="0" err="1"/>
              <a:t>legislation</a:t>
            </a:r>
            <a:endParaRPr lang="it-IT" dirty="0"/>
          </a:p>
        </p:txBody>
      </p:sp>
    </p:spTree>
    <p:extLst>
      <p:ext uri="{BB962C8B-B14F-4D97-AF65-F5344CB8AC3E}">
        <p14:creationId xmlns:p14="http://schemas.microsoft.com/office/powerpoint/2010/main" val="1005507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xmlns="" id="{4FA506A2-1E99-B931-20C0-030DFEEA7E75}"/>
              </a:ext>
            </a:extLst>
          </p:cNvPr>
          <p:cNvSpPr>
            <a:spLocks noGrp="1"/>
          </p:cNvSpPr>
          <p:nvPr>
            <p:ph type="body" sz="quarter" idx="10"/>
          </p:nvPr>
        </p:nvSpPr>
        <p:spPr/>
        <p:txBody>
          <a:bodyPr/>
          <a:lstStyle/>
          <a:p>
            <a:r>
              <a:rPr lang="it-IT" dirty="0"/>
              <a:t>Free </a:t>
            </a:r>
            <a:r>
              <a:rPr lang="it-IT" dirty="0" err="1"/>
              <a:t>movement</a:t>
            </a:r>
            <a:r>
              <a:rPr lang="it-IT" dirty="0"/>
              <a:t> of capital</a:t>
            </a:r>
          </a:p>
        </p:txBody>
      </p:sp>
      <p:sp>
        <p:nvSpPr>
          <p:cNvPr id="3" name="Segnaposto testo 2">
            <a:extLst>
              <a:ext uri="{FF2B5EF4-FFF2-40B4-BE49-F238E27FC236}">
                <a16:creationId xmlns:a16="http://schemas.microsoft.com/office/drawing/2014/main" xmlns="" id="{CF54B16E-01F2-902D-ECDF-7658BD4E626E}"/>
              </a:ext>
            </a:extLst>
          </p:cNvPr>
          <p:cNvSpPr>
            <a:spLocks noGrp="1"/>
          </p:cNvSpPr>
          <p:nvPr>
            <p:ph type="body" sz="quarter" idx="11"/>
          </p:nvPr>
        </p:nvSpPr>
        <p:spPr>
          <a:xfrm>
            <a:off x="263352" y="1124395"/>
            <a:ext cx="11233149" cy="4968901"/>
          </a:xfrm>
        </p:spPr>
        <p:txBody>
          <a:bodyPr/>
          <a:lstStyle/>
          <a:p>
            <a:pPr algn="just"/>
            <a:r>
              <a:rPr lang="en-US" dirty="0" smtClean="0"/>
              <a:t>It </a:t>
            </a:r>
            <a:r>
              <a:rPr lang="en-US" dirty="0"/>
              <a:t>is not only the most recent one but, because of its unique third-country dimension, also the broadest. The </a:t>
            </a:r>
            <a:r>
              <a:rPr lang="en-US" dirty="0" err="1"/>
              <a:t>liberalisation</a:t>
            </a:r>
            <a:r>
              <a:rPr lang="en-US" dirty="0"/>
              <a:t> of capital flows progressed gradually. Restrictions on capital movements and payments, both between Member States and with third countries, have been prohibited since the start of 2004 as a result of the Maastricht Treaty, although exceptions may exist.</a:t>
            </a:r>
          </a:p>
          <a:p>
            <a:pPr algn="just"/>
            <a:endParaRPr lang="en-US" dirty="0"/>
          </a:p>
          <a:p>
            <a:pPr algn="just"/>
            <a:r>
              <a:rPr lang="en-US" b="1" dirty="0"/>
              <a:t>Legal basis</a:t>
            </a:r>
          </a:p>
          <a:p>
            <a:pPr algn="just"/>
            <a:r>
              <a:rPr lang="en-US" dirty="0"/>
              <a:t>Articles 63 to 66 of the Treaty on the Functioning of the European Union (TFEU).</a:t>
            </a:r>
          </a:p>
          <a:p>
            <a:pPr algn="just"/>
            <a:endParaRPr lang="en-US" dirty="0"/>
          </a:p>
          <a:p>
            <a:pPr algn="just"/>
            <a:r>
              <a:rPr lang="en-US" b="1" dirty="0"/>
              <a:t>Objectives</a:t>
            </a:r>
          </a:p>
          <a:p>
            <a:pPr algn="just"/>
            <a:r>
              <a:rPr lang="en-US" dirty="0"/>
              <a:t>All restrictions on capital movements between Member States as well as between Member States and third countries should be removed, with exceptions in certain circumstances. </a:t>
            </a:r>
            <a:r>
              <a:rPr lang="en-US" b="1" dirty="0"/>
              <a:t>The free movement of capital underpins the single market and complements the other three freedoms</a:t>
            </a:r>
            <a:r>
              <a:rPr lang="en-US" dirty="0"/>
              <a:t>. It also contributes to economic growth by enabling capital to be invested efficiently and promotes the use of the euro as an international currency, thus contributing to the EU’s role as a global player. It was also indispensable for the development of Economic and Monetary Union (EMU) and the introduction of the euro.</a:t>
            </a:r>
          </a:p>
        </p:txBody>
      </p:sp>
    </p:spTree>
    <p:extLst>
      <p:ext uri="{BB962C8B-B14F-4D97-AF65-F5344CB8AC3E}">
        <p14:creationId xmlns:p14="http://schemas.microsoft.com/office/powerpoint/2010/main" val="1278862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xmlns="" id="{7F3A668B-1F45-B4B2-1093-DEA9A4581EF5}"/>
              </a:ext>
            </a:extLst>
          </p:cNvPr>
          <p:cNvSpPr>
            <a:spLocks noGrp="1"/>
          </p:cNvSpPr>
          <p:nvPr>
            <p:ph type="body" sz="quarter" idx="10"/>
          </p:nvPr>
        </p:nvSpPr>
        <p:spPr/>
        <p:txBody>
          <a:bodyPr/>
          <a:lstStyle/>
          <a:p>
            <a:r>
              <a:rPr lang="it-IT" dirty="0"/>
              <a:t>Free </a:t>
            </a:r>
            <a:r>
              <a:rPr lang="it-IT" dirty="0" err="1"/>
              <a:t>movement</a:t>
            </a:r>
            <a:r>
              <a:rPr lang="it-IT" dirty="0"/>
              <a:t> of capital: Capital market union</a:t>
            </a:r>
          </a:p>
        </p:txBody>
      </p:sp>
      <p:sp>
        <p:nvSpPr>
          <p:cNvPr id="3" name="Segnaposto testo 2">
            <a:extLst>
              <a:ext uri="{FF2B5EF4-FFF2-40B4-BE49-F238E27FC236}">
                <a16:creationId xmlns:a16="http://schemas.microsoft.com/office/drawing/2014/main" xmlns="" id="{EFCA3DED-9071-4884-F523-A96B347468B4}"/>
              </a:ext>
            </a:extLst>
          </p:cNvPr>
          <p:cNvSpPr>
            <a:spLocks noGrp="1"/>
          </p:cNvSpPr>
          <p:nvPr>
            <p:ph type="body" sz="quarter" idx="11"/>
          </p:nvPr>
        </p:nvSpPr>
        <p:spPr>
          <a:xfrm>
            <a:off x="263352" y="1268760"/>
            <a:ext cx="11233149" cy="5400600"/>
          </a:xfrm>
        </p:spPr>
        <p:txBody>
          <a:bodyPr/>
          <a:lstStyle/>
          <a:p>
            <a:pPr algn="just"/>
            <a:r>
              <a:rPr lang="en-US" dirty="0"/>
              <a:t>The </a:t>
            </a:r>
            <a:r>
              <a:rPr lang="en-US" b="1" dirty="0"/>
              <a:t>capital markets union (CMU) </a:t>
            </a:r>
            <a:r>
              <a:rPr lang="en-US" dirty="0"/>
              <a:t>is a economic policy initiative (plan) to create a </a:t>
            </a:r>
            <a:r>
              <a:rPr lang="en-US" b="1" dirty="0"/>
              <a:t>single market for capital. </a:t>
            </a:r>
            <a:r>
              <a:rPr lang="en-US" dirty="0"/>
              <a:t>The aim is to get money – investments and savings – flowing across the EU so that it can benefit consumers, investors and companies, regardless of where they are located.</a:t>
            </a:r>
          </a:p>
          <a:p>
            <a:pPr algn="just"/>
            <a:endParaRPr lang="en-US" dirty="0"/>
          </a:p>
          <a:p>
            <a:pPr algn="just"/>
            <a:r>
              <a:rPr lang="en-US" dirty="0"/>
              <a:t>A capital markets union will:</a:t>
            </a:r>
          </a:p>
          <a:p>
            <a:pPr marL="342900" indent="-342900" algn="just">
              <a:buAutoNum type="arabicPeriod"/>
            </a:pPr>
            <a:r>
              <a:rPr lang="en-US" dirty="0"/>
              <a:t>provide businesses with a greater choice of funding at lower costs and provide SMEs in particular with the financing they need</a:t>
            </a:r>
          </a:p>
          <a:p>
            <a:pPr marL="342900" indent="-342900" algn="just">
              <a:buAutoNum type="arabicPeriod"/>
            </a:pPr>
            <a:r>
              <a:rPr lang="en-US" dirty="0"/>
              <a:t>support the economic recovery post-Covid-19 and create jobs</a:t>
            </a:r>
          </a:p>
          <a:p>
            <a:pPr marL="342900" indent="-342900" algn="just">
              <a:buAutoNum type="arabicPeriod"/>
            </a:pPr>
            <a:r>
              <a:rPr lang="en-US" dirty="0"/>
              <a:t>offer new opportunities for savers and investors</a:t>
            </a:r>
          </a:p>
          <a:p>
            <a:pPr marL="342900" indent="-342900" algn="just">
              <a:buAutoNum type="arabicPeriod"/>
            </a:pPr>
            <a:r>
              <a:rPr lang="en-US" dirty="0"/>
              <a:t>create a more inclusive and resilient economy</a:t>
            </a:r>
          </a:p>
          <a:p>
            <a:pPr marL="342900" indent="-342900" algn="just">
              <a:buAutoNum type="arabicPeriod"/>
            </a:pPr>
            <a:r>
              <a:rPr lang="en-US" dirty="0"/>
              <a:t>help Europe deliver its new green deal and digital agenda</a:t>
            </a:r>
          </a:p>
          <a:p>
            <a:pPr marL="342900" indent="-342900" algn="just">
              <a:buAutoNum type="arabicPeriod"/>
            </a:pPr>
            <a:r>
              <a:rPr lang="en-US" dirty="0"/>
              <a:t>reinforce the EU’s global competitiveness and autonomy</a:t>
            </a:r>
          </a:p>
          <a:p>
            <a:pPr marL="342900" indent="-342900" algn="just">
              <a:buAutoNum type="arabicPeriod"/>
            </a:pPr>
            <a:r>
              <a:rPr lang="en-US" dirty="0"/>
              <a:t>make the financial system more resilient so it can better adapt to the UK’s departure from the EU</a:t>
            </a:r>
            <a:endParaRPr lang="it-IT" dirty="0"/>
          </a:p>
        </p:txBody>
      </p:sp>
    </p:spTree>
    <p:extLst>
      <p:ext uri="{BB962C8B-B14F-4D97-AF65-F5344CB8AC3E}">
        <p14:creationId xmlns:p14="http://schemas.microsoft.com/office/powerpoint/2010/main" val="2166387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COPERT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4000" b="1"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DIAPOSI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IUSURA">
  <a:themeElements>
    <a:clrScheme name="Personalizzat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EEECE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1237</TotalTime>
  <Words>1848</Words>
  <Application>Microsoft Macintosh PowerPoint</Application>
  <PresentationFormat>Widescreen</PresentationFormat>
  <Paragraphs>113</Paragraphs>
  <Slides>18</Slides>
  <Notes>0</Notes>
  <HiddenSlides>0</HiddenSlides>
  <MMClips>0</MMClips>
  <ScaleCrop>false</ScaleCrop>
  <HeadingPairs>
    <vt:vector size="6" baseType="variant">
      <vt:variant>
        <vt:lpstr>Caratteri utilizzati</vt:lpstr>
      </vt:variant>
      <vt:variant>
        <vt:i4>5</vt:i4>
      </vt:variant>
      <vt:variant>
        <vt:lpstr>Tema</vt:lpstr>
      </vt:variant>
      <vt:variant>
        <vt:i4>3</vt:i4>
      </vt:variant>
      <vt:variant>
        <vt:lpstr>Titoli diapositive</vt:lpstr>
      </vt:variant>
      <vt:variant>
        <vt:i4>18</vt:i4>
      </vt:variant>
    </vt:vector>
  </HeadingPairs>
  <TitlesOfParts>
    <vt:vector size="26" baseType="lpstr">
      <vt:lpstr>Calibri</vt:lpstr>
      <vt:lpstr>Century Gothic</vt:lpstr>
      <vt:lpstr>Franklin Gothic Book</vt:lpstr>
      <vt:lpstr>Wingdings</vt:lpstr>
      <vt:lpstr>Arial</vt:lpstr>
      <vt:lpstr>COPERTINA</vt:lpstr>
      <vt:lpstr>DIAPOSITIVE</vt:lpstr>
      <vt:lpstr>CHIUSURA</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Università di Bologna</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Leonardo Pasqui</cp:lastModifiedBy>
  <cp:revision>59</cp:revision>
  <dcterms:created xsi:type="dcterms:W3CDTF">2017-11-13T10:11:35Z</dcterms:created>
  <dcterms:modified xsi:type="dcterms:W3CDTF">2022-11-28T22:48:07Z</dcterms:modified>
</cp:coreProperties>
</file>